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4" r:id="rId5"/>
    <p:sldId id="272" r:id="rId6"/>
    <p:sldId id="273" r:id="rId7"/>
    <p:sldId id="260" r:id="rId8"/>
    <p:sldId id="261" r:id="rId9"/>
    <p:sldId id="275" r:id="rId10"/>
    <p:sldId id="276" r:id="rId11"/>
    <p:sldId id="278" r:id="rId12"/>
    <p:sldId id="279" r:id="rId13"/>
    <p:sldId id="280" r:id="rId14"/>
    <p:sldId id="262" r:id="rId15"/>
    <p:sldId id="263" r:id="rId16"/>
    <p:sldId id="264" r:id="rId17"/>
    <p:sldId id="265" r:id="rId18"/>
    <p:sldId id="266" r:id="rId19"/>
    <p:sldId id="281" r:id="rId20"/>
    <p:sldId id="282" r:id="rId21"/>
    <p:sldId id="267" r:id="rId22"/>
    <p:sldId id="268" r:id="rId23"/>
    <p:sldId id="269" r:id="rId24"/>
    <p:sldId id="270" r:id="rId25"/>
    <p:sldId id="271"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ED5002-1B6A-477B-A234-0EC91DD62C40}" type="datetimeFigureOut">
              <a:rPr lang="en-US" smtClean="0"/>
              <a:pPr/>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FDAF9-B7BD-48DB-811B-FB01939E9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D5002-1B6A-477B-A234-0EC91DD62C40}" type="datetimeFigureOut">
              <a:rPr lang="en-US" smtClean="0"/>
              <a:pPr/>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FDAF9-B7BD-48DB-811B-FB01939E9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D5002-1B6A-477B-A234-0EC91DD62C40}" type="datetimeFigureOut">
              <a:rPr lang="en-US" smtClean="0"/>
              <a:pPr/>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FDAF9-B7BD-48DB-811B-FB01939E9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D5002-1B6A-477B-A234-0EC91DD62C40}" type="datetimeFigureOut">
              <a:rPr lang="en-US" smtClean="0"/>
              <a:pPr/>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FDAF9-B7BD-48DB-811B-FB01939E9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D5002-1B6A-477B-A234-0EC91DD62C40}" type="datetimeFigureOut">
              <a:rPr lang="en-US" smtClean="0"/>
              <a:pPr/>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FDAF9-B7BD-48DB-811B-FB01939E9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ED5002-1B6A-477B-A234-0EC91DD62C40}" type="datetimeFigureOut">
              <a:rPr lang="en-US" smtClean="0"/>
              <a:pPr/>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FDAF9-B7BD-48DB-811B-FB01939E9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ED5002-1B6A-477B-A234-0EC91DD62C40}" type="datetimeFigureOut">
              <a:rPr lang="en-US" smtClean="0"/>
              <a:pPr/>
              <a:t>9/15/2015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0FDAF9-B7BD-48DB-811B-FB01939E9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ED5002-1B6A-477B-A234-0EC91DD62C40}" type="datetimeFigureOut">
              <a:rPr lang="en-US" smtClean="0"/>
              <a:pPr/>
              <a:t>9/15/2015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0FDAF9-B7BD-48DB-811B-FB01939E9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D5002-1B6A-477B-A234-0EC91DD62C40}" type="datetimeFigureOut">
              <a:rPr lang="en-US" smtClean="0"/>
              <a:pPr/>
              <a:t>9/15/2015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0FDAF9-B7BD-48DB-811B-FB01939E9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D5002-1B6A-477B-A234-0EC91DD62C40}" type="datetimeFigureOut">
              <a:rPr lang="en-US" smtClean="0"/>
              <a:pPr/>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FDAF9-B7BD-48DB-811B-FB01939E9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D5002-1B6A-477B-A234-0EC91DD62C40}" type="datetimeFigureOut">
              <a:rPr lang="en-US" smtClean="0"/>
              <a:pPr/>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FDAF9-B7BD-48DB-811B-FB01939E9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D5002-1B6A-477B-A234-0EC91DD62C40}" type="datetimeFigureOut">
              <a:rPr lang="en-US" smtClean="0"/>
              <a:pPr/>
              <a:t>9/15/2015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FDAF9-B7BD-48DB-811B-FB01939E9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10.wm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Autofit/>
          </a:bodyPr>
          <a:lstStyle/>
          <a:p>
            <a:r>
              <a:rPr lang="en-US" sz="6000" dirty="0" smtClean="0">
                <a:latin typeface="Matura MT Script Capitals" pitchFamily="66" charset="0"/>
              </a:rPr>
              <a:t/>
            </a:r>
            <a:br>
              <a:rPr lang="en-US" sz="6000" dirty="0" smtClean="0">
                <a:latin typeface="Matura MT Script Capitals" pitchFamily="66" charset="0"/>
              </a:rPr>
            </a:br>
            <a:r>
              <a:rPr lang="en-US" sz="6000" dirty="0" smtClean="0">
                <a:latin typeface="Lucida Bright" pitchFamily="18" charset="0"/>
              </a:rPr>
              <a:t/>
            </a:r>
            <a:br>
              <a:rPr lang="en-US" sz="6000" dirty="0" smtClean="0">
                <a:latin typeface="Lucida Bright" pitchFamily="18" charset="0"/>
              </a:rPr>
            </a:br>
            <a:r>
              <a:rPr lang="en-US" sz="6000" dirty="0" smtClean="0">
                <a:latin typeface="Matura MT Script Capitals" pitchFamily="66" charset="0"/>
              </a:rPr>
              <a:t> Food and Kitchen Safety</a:t>
            </a:r>
            <a:endParaRPr lang="en-US" sz="6000" dirty="0">
              <a:latin typeface="Matura MT Script Capitals" pitchFamily="66" charset="0"/>
            </a:endParaRPr>
          </a:p>
        </p:txBody>
      </p:sp>
      <p:sp>
        <p:nvSpPr>
          <p:cNvPr id="4" name="Content Placeholder 3"/>
          <p:cNvSpPr>
            <a:spLocks noGrp="1"/>
          </p:cNvSpPr>
          <p:nvPr>
            <p:ph idx="1"/>
          </p:nvPr>
        </p:nvSpPr>
        <p:spPr>
          <a:xfrm>
            <a:off x="0" y="2057400"/>
            <a:ext cx="9144000" cy="4297363"/>
          </a:xfrm>
        </p:spPr>
        <p:txBody>
          <a:bodyPr>
            <a:normAutofit/>
          </a:bodyPr>
          <a:lstStyle/>
          <a:p>
            <a:pPr>
              <a:buNone/>
            </a:pPr>
            <a:r>
              <a:rPr lang="en-US" sz="4800" b="1" dirty="0" smtClean="0">
                <a:latin typeface="Lucida Bright" pitchFamily="18" charset="0"/>
              </a:rPr>
              <a:t>Journal Focus</a:t>
            </a:r>
          </a:p>
          <a:p>
            <a:pPr algn="ctr">
              <a:buNone/>
            </a:pPr>
            <a:endParaRPr lang="en-US" sz="4800" dirty="0" smtClean="0">
              <a:latin typeface="Lucida Bright" pitchFamily="18" charset="0"/>
            </a:endParaRPr>
          </a:p>
          <a:p>
            <a:r>
              <a:rPr lang="en-US" sz="3600" dirty="0" smtClean="0">
                <a:latin typeface="Lucida Bright" pitchFamily="18" charset="0"/>
              </a:rPr>
              <a:t>What could happen if I don’t</a:t>
            </a:r>
          </a:p>
          <a:p>
            <a:pPr>
              <a:buNone/>
            </a:pPr>
            <a:r>
              <a:rPr lang="en-US" sz="3600" dirty="0" smtClean="0">
                <a:latin typeface="Lucida Bright" pitchFamily="18" charset="0"/>
              </a:rPr>
              <a:t>    pay attention to </a:t>
            </a:r>
          </a:p>
          <a:p>
            <a:pPr>
              <a:buNone/>
            </a:pPr>
            <a:r>
              <a:rPr lang="en-US" sz="3600" dirty="0" smtClean="0">
                <a:latin typeface="Lucida Bright" pitchFamily="18" charset="0"/>
              </a:rPr>
              <a:t>    </a:t>
            </a:r>
            <a:r>
              <a:rPr lang="en-US" sz="3600" b="1" dirty="0" smtClean="0">
                <a:latin typeface="Lucida Bright" pitchFamily="18" charset="0"/>
              </a:rPr>
              <a:t>kitchen</a:t>
            </a:r>
            <a:r>
              <a:rPr lang="en-US" sz="3600" dirty="0" smtClean="0">
                <a:latin typeface="Lucida Bright" pitchFamily="18" charset="0"/>
              </a:rPr>
              <a:t> safety?</a:t>
            </a:r>
          </a:p>
          <a:p>
            <a:pPr>
              <a:buNone/>
            </a:pPr>
            <a:endParaRPr lang="en-US" sz="3600" dirty="0"/>
          </a:p>
        </p:txBody>
      </p:sp>
      <p:pic>
        <p:nvPicPr>
          <p:cNvPr id="2051" name="Picture 3" descr="C:\Documents and Settings\kcs user\Local Settings\Temporary Internet Files\Content.IE5\10EP2WAN\MPj04393370000[1].jpg"/>
          <p:cNvPicPr>
            <a:picLocks noChangeAspect="1" noChangeArrowheads="1"/>
          </p:cNvPicPr>
          <p:nvPr/>
        </p:nvPicPr>
        <p:blipFill>
          <a:blip r:embed="rId3" cstate="print"/>
          <a:srcRect/>
          <a:stretch>
            <a:fillRect/>
          </a:stretch>
        </p:blipFill>
        <p:spPr bwMode="auto">
          <a:xfrm>
            <a:off x="6897045" y="2667000"/>
            <a:ext cx="2246955" cy="33832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linds(horizontal)">
                                      <p:cBhvr>
                                        <p:cTn id="13" dur="500"/>
                                        <p:tgtEl>
                                          <p:spTgt spid="4">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linds(horizontal)">
                                      <p:cBhvr>
                                        <p:cTn id="1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Berlin Sans FB" pitchFamily="34" charset="0"/>
              </a:rPr>
              <a:t>Food Borne Illness….</a:t>
            </a:r>
            <a:endParaRPr lang="en-US" sz="5400" dirty="0">
              <a:latin typeface="Berlin Sans FB" pitchFamily="34" charset="0"/>
            </a:endParaRPr>
          </a:p>
        </p:txBody>
      </p:sp>
      <p:sp>
        <p:nvSpPr>
          <p:cNvPr id="3" name="Content Placeholder 2"/>
          <p:cNvSpPr>
            <a:spLocks noGrp="1"/>
          </p:cNvSpPr>
          <p:nvPr>
            <p:ph idx="1"/>
          </p:nvPr>
        </p:nvSpPr>
        <p:spPr/>
        <p:txBody>
          <a:bodyPr/>
          <a:lstStyle/>
          <a:p>
            <a:r>
              <a:rPr lang="en-US" b="1" dirty="0" smtClean="0"/>
              <a:t>Bacteria reproduce at a very fast rate. In just a few hours, one can multiply to thousands. </a:t>
            </a:r>
          </a:p>
          <a:p>
            <a:r>
              <a:rPr lang="en-US" b="1" dirty="0" smtClean="0"/>
              <a:t>Food may look, taste, and smell completely safe to eat. </a:t>
            </a:r>
          </a:p>
          <a:p>
            <a:endParaRPr lang="en-US" dirty="0"/>
          </a:p>
        </p:txBody>
      </p:sp>
      <p:pic>
        <p:nvPicPr>
          <p:cNvPr id="1026" name="Picture 2" descr="C:\Documents and Settings\kcs user\Local Settings\Temporary Internet Files\Content.IE5\ABSOEZ80\MPj04073420000[1].jpg"/>
          <p:cNvPicPr>
            <a:picLocks noChangeAspect="1" noChangeArrowheads="1"/>
          </p:cNvPicPr>
          <p:nvPr/>
        </p:nvPicPr>
        <p:blipFill>
          <a:blip r:embed="rId2" cstate="print"/>
          <a:srcRect/>
          <a:stretch>
            <a:fillRect/>
          </a:stretch>
        </p:blipFill>
        <p:spPr bwMode="auto">
          <a:xfrm>
            <a:off x="6096000" y="3505200"/>
            <a:ext cx="2260275" cy="2926080"/>
          </a:xfrm>
          <a:prstGeom prst="rect">
            <a:avLst/>
          </a:prstGeom>
          <a:noFill/>
        </p:spPr>
      </p:pic>
      <p:pic>
        <p:nvPicPr>
          <p:cNvPr id="1029" name="Picture 5" descr="C:\Documents and Settings\kcs user\Local Settings\Temporary Internet Files\Content.IE5\LLQBELL2\MPj04304800000[1].jpg"/>
          <p:cNvPicPr>
            <a:picLocks noChangeAspect="1" noChangeArrowheads="1"/>
          </p:cNvPicPr>
          <p:nvPr/>
        </p:nvPicPr>
        <p:blipFill>
          <a:blip r:embed="rId3" cstate="print"/>
          <a:srcRect/>
          <a:stretch>
            <a:fillRect/>
          </a:stretch>
        </p:blipFill>
        <p:spPr bwMode="auto">
          <a:xfrm>
            <a:off x="457200" y="3657600"/>
            <a:ext cx="2926080" cy="292608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E6DCAC">
                <a:alpha val="15000"/>
              </a:srgbClr>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u="sng" dirty="0" smtClean="0">
                <a:latin typeface="Berlin Sans FB Demi" pitchFamily="34" charset="0"/>
              </a:rPr>
              <a:t>Food Safety: </a:t>
            </a:r>
            <a:endParaRPr lang="en-US" sz="5400" u="sng" dirty="0">
              <a:latin typeface="Berlin Sans FB Demi" pitchFamily="34" charset="0"/>
            </a:endParaRPr>
          </a:p>
        </p:txBody>
      </p:sp>
      <p:sp>
        <p:nvSpPr>
          <p:cNvPr id="3" name="Content Placeholder 2"/>
          <p:cNvSpPr>
            <a:spLocks noGrp="1"/>
          </p:cNvSpPr>
          <p:nvPr>
            <p:ph sz="half" idx="1"/>
          </p:nvPr>
        </p:nvSpPr>
        <p:spPr>
          <a:xfrm>
            <a:off x="457200" y="1219200"/>
            <a:ext cx="4038600" cy="5638800"/>
          </a:xfrm>
        </p:spPr>
        <p:txBody>
          <a:bodyPr>
            <a:normAutofit/>
          </a:bodyPr>
          <a:lstStyle/>
          <a:p>
            <a:r>
              <a:rPr lang="en-US" sz="3200" u="sng" dirty="0" smtClean="0"/>
              <a:t>Keeping food safe to eat by following proper food handling and cooking practices</a:t>
            </a:r>
          </a:p>
          <a:p>
            <a:pPr>
              <a:buNone/>
            </a:pPr>
            <a:r>
              <a:rPr lang="en-US" sz="4000" b="1" dirty="0" smtClean="0"/>
              <a:t>1.</a:t>
            </a:r>
            <a:r>
              <a:rPr lang="en-US" sz="4000" b="1" dirty="0" smtClean="0">
                <a:solidFill>
                  <a:srgbClr val="C00000"/>
                </a:solidFill>
              </a:rPr>
              <a:t> Clean </a:t>
            </a:r>
          </a:p>
          <a:p>
            <a:pPr>
              <a:buNone/>
            </a:pPr>
            <a:r>
              <a:rPr lang="en-US" sz="4000" b="1" dirty="0" smtClean="0"/>
              <a:t>2. </a:t>
            </a:r>
            <a:r>
              <a:rPr lang="en-US" sz="4000" b="1" dirty="0" smtClean="0">
                <a:solidFill>
                  <a:schemeClr val="accent3">
                    <a:lumMod val="75000"/>
                  </a:schemeClr>
                </a:solidFill>
              </a:rPr>
              <a:t>Separate</a:t>
            </a:r>
            <a:endParaRPr lang="en-US" sz="4000" b="1" dirty="0" smtClean="0">
              <a:solidFill>
                <a:schemeClr val="accent1">
                  <a:lumMod val="75000"/>
                </a:schemeClr>
              </a:solidFill>
            </a:endParaRPr>
          </a:p>
          <a:p>
            <a:pPr>
              <a:buNone/>
            </a:pPr>
            <a:r>
              <a:rPr lang="en-US" sz="4000" b="1" dirty="0" smtClean="0"/>
              <a:t>3. Chill</a:t>
            </a:r>
            <a:endParaRPr lang="en-US" sz="4000" b="1" dirty="0" smtClean="0">
              <a:solidFill>
                <a:schemeClr val="accent3">
                  <a:lumMod val="75000"/>
                </a:schemeClr>
              </a:solidFill>
            </a:endParaRPr>
          </a:p>
          <a:p>
            <a:pPr>
              <a:buNone/>
            </a:pPr>
            <a:r>
              <a:rPr lang="en-US" sz="4000" b="1" dirty="0" smtClean="0"/>
              <a:t>4. </a:t>
            </a:r>
            <a:r>
              <a:rPr lang="en-US" sz="4000" b="1" dirty="0" smtClean="0">
                <a:solidFill>
                  <a:srgbClr val="00B0F0"/>
                </a:solidFill>
              </a:rPr>
              <a:t>Cook </a:t>
            </a:r>
          </a:p>
          <a:p>
            <a:pPr>
              <a:buNone/>
            </a:pPr>
            <a:endParaRPr lang="en-US" dirty="0"/>
          </a:p>
        </p:txBody>
      </p:sp>
      <p:pic>
        <p:nvPicPr>
          <p:cNvPr id="4098" name="Picture 2" descr="C:\Documents and Settings\kcs user\Local Settings\Temporary Internet Files\Content.IE5\LLQBELL2\MPj04384330000[1].jpg"/>
          <p:cNvPicPr>
            <a:picLocks noGrp="1" noChangeAspect="1" noChangeArrowheads="1"/>
          </p:cNvPicPr>
          <p:nvPr>
            <p:ph sz="half" idx="2"/>
          </p:nvPr>
        </p:nvPicPr>
        <p:blipFill>
          <a:blip r:embed="rId2" cstate="print"/>
          <a:srcRect/>
          <a:stretch>
            <a:fillRect/>
          </a:stretch>
        </p:blipFill>
        <p:spPr bwMode="auto">
          <a:xfrm>
            <a:off x="4648200" y="2515058"/>
            <a:ext cx="4038600" cy="269624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alpha val="43000"/>
          </a:srgb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800" dirty="0" smtClean="0">
                <a:solidFill>
                  <a:srgbClr val="CC0000"/>
                </a:solidFill>
                <a:latin typeface="Rockwell" pitchFamily="18" charset="0"/>
              </a:rPr>
              <a:t>The 4 Food Safety Practices</a:t>
            </a:r>
          </a:p>
        </p:txBody>
      </p:sp>
      <p:sp>
        <p:nvSpPr>
          <p:cNvPr id="8195" name="Rectangle 3"/>
          <p:cNvSpPr>
            <a:spLocks noGrp="1" noChangeArrowheads="1"/>
          </p:cNvSpPr>
          <p:nvPr>
            <p:ph type="body" idx="1"/>
          </p:nvPr>
        </p:nvSpPr>
        <p:spPr>
          <a:xfrm>
            <a:off x="228600" y="1600200"/>
            <a:ext cx="8686800" cy="5029200"/>
          </a:xfrm>
        </p:spPr>
        <p:txBody>
          <a:bodyPr>
            <a:normAutofit/>
          </a:bodyPr>
          <a:lstStyle/>
          <a:p>
            <a:pPr eaLnBrk="1" hangingPunct="1"/>
            <a:r>
              <a:rPr lang="en-US" sz="4000" dirty="0" smtClean="0">
                <a:solidFill>
                  <a:srgbClr val="0000CC"/>
                </a:solidFill>
                <a:latin typeface="Rockwell" pitchFamily="18" charset="0"/>
              </a:rPr>
              <a:t>Clean.</a:t>
            </a:r>
            <a:r>
              <a:rPr lang="en-US" sz="4000" dirty="0" smtClean="0">
                <a:latin typeface="Rockwell" pitchFamily="18" charset="0"/>
              </a:rPr>
              <a:t> Why?  </a:t>
            </a:r>
          </a:p>
          <a:p>
            <a:pPr eaLnBrk="1" hangingPunct="1">
              <a:buNone/>
            </a:pPr>
            <a:r>
              <a:rPr lang="en-US" dirty="0" smtClean="0">
                <a:latin typeface="Rockwell" pitchFamily="18" charset="0"/>
              </a:rPr>
              <a:t>	Bacteria can spread throughout the kitchen and get on hands, utensils and countertops.</a:t>
            </a:r>
          </a:p>
          <a:p>
            <a:pPr eaLnBrk="1" hangingPunct="1"/>
            <a:r>
              <a:rPr lang="en-US" sz="4000" dirty="0" smtClean="0">
                <a:solidFill>
                  <a:srgbClr val="FF0000"/>
                </a:solidFill>
                <a:latin typeface="Rockwell" pitchFamily="18" charset="0"/>
              </a:rPr>
              <a:t>Separate.  </a:t>
            </a:r>
            <a:r>
              <a:rPr lang="en-US" sz="4000" dirty="0" smtClean="0">
                <a:latin typeface="Rockwell" pitchFamily="18" charset="0"/>
              </a:rPr>
              <a:t>Why? </a:t>
            </a:r>
          </a:p>
          <a:p>
            <a:pPr eaLnBrk="1" hangingPunct="1">
              <a:buNone/>
            </a:pPr>
            <a:r>
              <a:rPr lang="en-US" dirty="0" smtClean="0">
                <a:latin typeface="Rockwell" pitchFamily="18" charset="0"/>
              </a:rPr>
              <a:t>	Cross-contamination is how bacteria spreads.  Keep raw meat, poultry, seafood and eggs away from ready-to-eat foods.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blinds(horizontal)">
                                      <p:cBhvr>
                                        <p:cTn id="7" dur="500"/>
                                        <p:tgtEl>
                                          <p:spTgt spid="81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195">
                                            <p:txEl>
                                              <p:pRg st="3" end="3"/>
                                            </p:txEl>
                                          </p:spTgt>
                                        </p:tgtEl>
                                        <p:attrNameLst>
                                          <p:attrName>style.visibility</p:attrName>
                                        </p:attrNameLst>
                                      </p:cBhvr>
                                      <p:to>
                                        <p:strVal val="visible"/>
                                      </p:to>
                                    </p:set>
                                    <p:animEffect transition="in" filter="box(in)">
                                      <p:cBhvr>
                                        <p:cTn id="12"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alpha val="45000"/>
          </a:srgb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800" smtClean="0">
                <a:solidFill>
                  <a:srgbClr val="CC0000"/>
                </a:solidFill>
                <a:latin typeface="Rockwell" pitchFamily="18" charset="0"/>
              </a:rPr>
              <a:t>The 4 food safety practices</a:t>
            </a:r>
          </a:p>
        </p:txBody>
      </p:sp>
      <p:sp>
        <p:nvSpPr>
          <p:cNvPr id="9219" name="Rectangle 3"/>
          <p:cNvSpPr>
            <a:spLocks noGrp="1" noChangeArrowheads="1"/>
          </p:cNvSpPr>
          <p:nvPr>
            <p:ph type="body" idx="1"/>
          </p:nvPr>
        </p:nvSpPr>
        <p:spPr>
          <a:xfrm>
            <a:off x="228600" y="1600200"/>
            <a:ext cx="8686800" cy="5029200"/>
          </a:xfrm>
        </p:spPr>
        <p:txBody>
          <a:bodyPr/>
          <a:lstStyle/>
          <a:p>
            <a:pPr eaLnBrk="1" hangingPunct="1"/>
            <a:r>
              <a:rPr lang="en-US" sz="4000" dirty="0" smtClean="0">
                <a:solidFill>
                  <a:srgbClr val="FF0000"/>
                </a:solidFill>
                <a:latin typeface="Rockwell" pitchFamily="18" charset="0"/>
              </a:rPr>
              <a:t>Cook.</a:t>
            </a:r>
            <a:r>
              <a:rPr lang="en-US" sz="4000" dirty="0" smtClean="0">
                <a:latin typeface="Rockwell" pitchFamily="18" charset="0"/>
              </a:rPr>
              <a:t> Why?  </a:t>
            </a:r>
          </a:p>
          <a:p>
            <a:pPr lvl="1">
              <a:buNone/>
            </a:pPr>
            <a:r>
              <a:rPr lang="en-US" sz="3200" dirty="0" smtClean="0">
                <a:latin typeface="Rockwell" pitchFamily="18" charset="0"/>
              </a:rPr>
              <a:t>Improper heating &amp; preparation of food means bacteria can survive. </a:t>
            </a:r>
          </a:p>
          <a:p>
            <a:pPr eaLnBrk="1" hangingPunct="1"/>
            <a:r>
              <a:rPr lang="en-US" sz="4000" dirty="0" smtClean="0">
                <a:solidFill>
                  <a:srgbClr val="00B0F0"/>
                </a:solidFill>
                <a:latin typeface="Rockwell" pitchFamily="18" charset="0"/>
              </a:rPr>
              <a:t>Chill.  </a:t>
            </a:r>
            <a:r>
              <a:rPr lang="en-US" sz="4000" dirty="0" smtClean="0">
                <a:latin typeface="Rockwell" pitchFamily="18" charset="0"/>
              </a:rPr>
              <a:t>Why? </a:t>
            </a:r>
          </a:p>
          <a:p>
            <a:pPr lvl="1">
              <a:buNone/>
            </a:pPr>
            <a:r>
              <a:rPr lang="en-US" sz="3200" dirty="0" smtClean="0">
                <a:latin typeface="Rockwell" pitchFamily="18" charset="0"/>
              </a:rPr>
              <a:t>Bacteria grows fastest between 40 °F and 140 °F.  Proper chilling is important to reducing risk of illness.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blinds(horizontal)">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219">
                                            <p:txEl>
                                              <p:pRg st="3" end="3"/>
                                            </p:txEl>
                                          </p:spTgt>
                                        </p:tgtEl>
                                        <p:attrNameLst>
                                          <p:attrName>style.visibility</p:attrName>
                                        </p:attrNameLst>
                                      </p:cBhvr>
                                      <p:to>
                                        <p:strVal val="visible"/>
                                      </p:to>
                                    </p:set>
                                    <p:animEffect transition="in" filter="box(in)">
                                      <p:cBhvr>
                                        <p:cTn id="1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dirty="0" smtClean="0">
                <a:latin typeface="Berlin Sans FB" pitchFamily="34" charset="0"/>
              </a:rPr>
              <a:t>Tips When Cooking: </a:t>
            </a:r>
            <a:endParaRPr lang="en-US" sz="5400" dirty="0">
              <a:latin typeface="Berlin Sans FB" pitchFamily="34" charset="0"/>
            </a:endParaRPr>
          </a:p>
        </p:txBody>
      </p:sp>
      <p:sp>
        <p:nvSpPr>
          <p:cNvPr id="4" name="Content Placeholder 3"/>
          <p:cNvSpPr>
            <a:spLocks noGrp="1"/>
          </p:cNvSpPr>
          <p:nvPr>
            <p:ph sz="half" idx="2"/>
          </p:nvPr>
        </p:nvSpPr>
        <p:spPr>
          <a:xfrm>
            <a:off x="4191000" y="990600"/>
            <a:ext cx="4953000" cy="5638800"/>
          </a:xfrm>
        </p:spPr>
        <p:txBody>
          <a:bodyPr>
            <a:normAutofit fontScale="70000" lnSpcReduction="20000"/>
          </a:bodyPr>
          <a:lstStyle/>
          <a:p>
            <a:r>
              <a:rPr lang="en-US" sz="5200" dirty="0" smtClean="0">
                <a:latin typeface="Cooper Black" pitchFamily="18" charset="0"/>
              </a:rPr>
              <a:t>Roll up sleeves </a:t>
            </a:r>
          </a:p>
          <a:p>
            <a:pPr>
              <a:buNone/>
            </a:pPr>
            <a:endParaRPr lang="en-US" sz="3800" dirty="0" smtClean="0"/>
          </a:p>
          <a:p>
            <a:r>
              <a:rPr lang="en-US" sz="4600" dirty="0" smtClean="0">
                <a:latin typeface="Snap ITC" pitchFamily="82" charset="0"/>
              </a:rPr>
              <a:t>Tie back long hair </a:t>
            </a:r>
          </a:p>
          <a:p>
            <a:pPr>
              <a:buNone/>
            </a:pPr>
            <a:endParaRPr lang="en-US" sz="3800" dirty="0" smtClean="0"/>
          </a:p>
          <a:p>
            <a:r>
              <a:rPr lang="en-US" sz="4000" dirty="0" smtClean="0">
                <a:latin typeface="Elephant" pitchFamily="18" charset="0"/>
              </a:rPr>
              <a:t>Remove dangling jewelry  </a:t>
            </a:r>
          </a:p>
          <a:p>
            <a:pPr>
              <a:buNone/>
            </a:pPr>
            <a:endParaRPr lang="en-US" sz="3800" dirty="0" smtClean="0"/>
          </a:p>
          <a:p>
            <a:r>
              <a:rPr lang="en-US" sz="4600" dirty="0" smtClean="0">
                <a:latin typeface="Bodoni MT Black" pitchFamily="18" charset="0"/>
              </a:rPr>
              <a:t>Wear gloves if you have a cut or wound </a:t>
            </a:r>
          </a:p>
          <a:p>
            <a:pPr>
              <a:buNone/>
            </a:pPr>
            <a:endParaRPr lang="en-US" sz="3800" dirty="0" smtClean="0"/>
          </a:p>
          <a:p>
            <a:r>
              <a:rPr lang="en-US" sz="4600" dirty="0" smtClean="0">
                <a:latin typeface="Impact" pitchFamily="34" charset="0"/>
              </a:rPr>
              <a:t>Clean up spills, tools, and work surfaces as you go</a:t>
            </a:r>
          </a:p>
          <a:p>
            <a:pPr>
              <a:buNone/>
            </a:pPr>
            <a:endParaRPr lang="en-US" sz="4000" dirty="0"/>
          </a:p>
        </p:txBody>
      </p:sp>
      <p:pic>
        <p:nvPicPr>
          <p:cNvPr id="6146" name="Picture 2" descr="C:\Documents and Settings\kcs user\Local Settings\Temporary Internet Files\Content.IE5\VLYU9F3T\MPj04307900000[1].jpg"/>
          <p:cNvPicPr>
            <a:picLocks noGrp="1" noChangeAspect="1" noChangeArrowheads="1"/>
          </p:cNvPicPr>
          <p:nvPr>
            <p:ph sz="half" idx="1"/>
          </p:nvPr>
        </p:nvPicPr>
        <p:blipFill>
          <a:blip r:embed="rId2" cstate="print"/>
          <a:srcRect/>
          <a:stretch>
            <a:fillRect/>
          </a:stretch>
        </p:blipFill>
        <p:spPr bwMode="auto">
          <a:xfrm>
            <a:off x="228600" y="1905000"/>
            <a:ext cx="4038600" cy="300686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Berlin Sans FB" pitchFamily="34" charset="0"/>
              </a:rPr>
              <a:t>Cleanliness in the Kitchen</a:t>
            </a:r>
            <a:endParaRPr lang="en-US" sz="5400" dirty="0">
              <a:latin typeface="Berlin Sans FB" pitchFamily="34" charset="0"/>
            </a:endParaRPr>
          </a:p>
        </p:txBody>
      </p:sp>
      <p:sp>
        <p:nvSpPr>
          <p:cNvPr id="3" name="Content Placeholder 2"/>
          <p:cNvSpPr>
            <a:spLocks noGrp="1"/>
          </p:cNvSpPr>
          <p:nvPr>
            <p:ph sz="half" idx="1"/>
          </p:nvPr>
        </p:nvSpPr>
        <p:spPr/>
        <p:txBody>
          <a:bodyPr/>
          <a:lstStyle/>
          <a:p>
            <a:r>
              <a:rPr lang="en-US" sz="3600" dirty="0" smtClean="0">
                <a:latin typeface="Comic Sans MS" pitchFamily="66" charset="0"/>
              </a:rPr>
              <a:t>Where we start for proper </a:t>
            </a:r>
            <a:r>
              <a:rPr lang="en-US" sz="3600" u="sng" dirty="0" smtClean="0">
                <a:latin typeface="Comic Sans MS" pitchFamily="66" charset="0"/>
              </a:rPr>
              <a:t>sanitation</a:t>
            </a:r>
          </a:p>
          <a:p>
            <a:pPr lvl="1"/>
            <a:r>
              <a:rPr lang="en-US" sz="3200" u="sng" dirty="0" smtClean="0">
                <a:latin typeface="Comic Sans MS" pitchFamily="66" charset="0"/>
              </a:rPr>
              <a:t>Prevention of illness through cleanliness and food safety </a:t>
            </a:r>
          </a:p>
          <a:p>
            <a:endParaRPr lang="en-US" u="sng" dirty="0"/>
          </a:p>
        </p:txBody>
      </p:sp>
      <p:pic>
        <p:nvPicPr>
          <p:cNvPr id="3074" name="Picture 2" descr="C:\Documents and Settings\kcs user\Local Settings\Temporary Internet Files\Content.IE5\ABSOEZ80\MPj04392680000[1].jpg"/>
          <p:cNvPicPr>
            <a:picLocks noGrp="1" noChangeAspect="1" noChangeArrowheads="1"/>
          </p:cNvPicPr>
          <p:nvPr>
            <p:ph sz="half" idx="2"/>
          </p:nvPr>
        </p:nvPicPr>
        <p:blipFill>
          <a:blip r:embed="rId2" cstate="print"/>
          <a:srcRect/>
          <a:stretch>
            <a:fillRect/>
          </a:stretch>
        </p:blipFill>
        <p:spPr bwMode="auto">
          <a:xfrm>
            <a:off x="4648200" y="2534290"/>
            <a:ext cx="4038600" cy="265778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u="sng" dirty="0" smtClean="0">
                <a:latin typeface="Berlin Sans FB" pitchFamily="34" charset="0"/>
              </a:rPr>
              <a:t>Personal Hygiene </a:t>
            </a:r>
            <a:endParaRPr lang="en-US" sz="5400" u="sng" dirty="0">
              <a:latin typeface="Berlin Sans FB" pitchFamily="34" charset="0"/>
            </a:endParaRPr>
          </a:p>
        </p:txBody>
      </p:sp>
      <p:sp>
        <p:nvSpPr>
          <p:cNvPr id="3" name="Content Placeholder 2"/>
          <p:cNvSpPr>
            <a:spLocks noGrp="1"/>
          </p:cNvSpPr>
          <p:nvPr>
            <p:ph sz="half" idx="1"/>
          </p:nvPr>
        </p:nvSpPr>
        <p:spPr/>
        <p:txBody>
          <a:bodyPr>
            <a:normAutofit lnSpcReduction="10000"/>
          </a:bodyPr>
          <a:lstStyle/>
          <a:p>
            <a:r>
              <a:rPr lang="en-US" sz="3200" u="sng" dirty="0" smtClean="0"/>
              <a:t>Keeping yourself clean to avoid transferring harmful bacteria when handling food</a:t>
            </a:r>
          </a:p>
          <a:p>
            <a:endParaRPr lang="en-US" u="sng" dirty="0" smtClean="0"/>
          </a:p>
          <a:p>
            <a:endParaRPr lang="en-US" u="sng" dirty="0"/>
          </a:p>
          <a:p>
            <a:r>
              <a:rPr lang="en-US" b="1" dirty="0" smtClean="0"/>
              <a:t>Don’t want bacteria to transfer from your body to your food!</a:t>
            </a:r>
            <a:endParaRPr lang="en-US" b="1" dirty="0"/>
          </a:p>
          <a:p>
            <a:endParaRPr lang="en-US" dirty="0"/>
          </a:p>
        </p:txBody>
      </p:sp>
      <p:pic>
        <p:nvPicPr>
          <p:cNvPr id="1026" name="Picture 2" descr="C:\Documents and Settings\kcs user\Local Settings\Temporary Internet Files\Content.IE5\2IKP7PO6\MPj04075510000[1].jpg"/>
          <p:cNvPicPr>
            <a:picLocks noGrp="1" noChangeAspect="1" noChangeArrowheads="1"/>
          </p:cNvPicPr>
          <p:nvPr>
            <p:ph sz="half" idx="2"/>
          </p:nvPr>
        </p:nvPicPr>
        <p:blipFill>
          <a:blip r:embed="rId2" cstate="print"/>
          <a:srcRect/>
          <a:stretch>
            <a:fillRect/>
          </a:stretch>
        </p:blipFill>
        <p:spPr bwMode="auto">
          <a:xfrm>
            <a:off x="4648200" y="2517507"/>
            <a:ext cx="4038600" cy="26913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u="sng" dirty="0" smtClean="0">
                <a:latin typeface="Berlin Sans FB" pitchFamily="34" charset="0"/>
              </a:rPr>
              <a:t>20-Second Scrub </a:t>
            </a:r>
            <a:endParaRPr lang="en-US" sz="6000" u="sng" dirty="0">
              <a:latin typeface="Berlin Sans FB" pitchFamily="34" charset="0"/>
            </a:endParaRPr>
          </a:p>
        </p:txBody>
      </p:sp>
      <p:sp>
        <p:nvSpPr>
          <p:cNvPr id="4" name="Content Placeholder 3"/>
          <p:cNvSpPr>
            <a:spLocks noGrp="1"/>
          </p:cNvSpPr>
          <p:nvPr>
            <p:ph sz="half" idx="2"/>
          </p:nvPr>
        </p:nvSpPr>
        <p:spPr/>
        <p:txBody>
          <a:bodyPr>
            <a:normAutofit lnSpcReduction="10000"/>
          </a:bodyPr>
          <a:lstStyle/>
          <a:p>
            <a:r>
              <a:rPr lang="en-US" u="sng" dirty="0" smtClean="0"/>
              <a:t>Using soap and warm water, scrub your hands for 20 seconds</a:t>
            </a:r>
            <a:endParaRPr lang="en-US" dirty="0"/>
          </a:p>
          <a:p>
            <a:r>
              <a:rPr lang="en-US" dirty="0" smtClean="0"/>
              <a:t>Keeping your hands clean is the single most effective way to prevent bacterial transfer.  </a:t>
            </a:r>
          </a:p>
          <a:p>
            <a:r>
              <a:rPr lang="en-US" dirty="0" smtClean="0"/>
              <a:t>After handling raw meat or coughing/sneezing-scrub!!!</a:t>
            </a:r>
          </a:p>
          <a:p>
            <a:pPr>
              <a:buNone/>
            </a:pPr>
            <a:endParaRPr lang="en-US" dirty="0"/>
          </a:p>
        </p:txBody>
      </p:sp>
      <p:pic>
        <p:nvPicPr>
          <p:cNvPr id="5122" name="Picture 2" descr="C:\Documents and Settings\kcs user\Local Settings\Temporary Internet Files\Content.IE5\10EP2WAN\MPj04021190000[1].jpg"/>
          <p:cNvPicPr>
            <a:picLocks noGrp="1" noChangeAspect="1" noChangeArrowheads="1"/>
          </p:cNvPicPr>
          <p:nvPr>
            <p:ph sz="half" idx="1"/>
          </p:nvPr>
        </p:nvPicPr>
        <p:blipFill>
          <a:blip r:embed="rId2" cstate="print"/>
          <a:srcRect/>
          <a:stretch>
            <a:fillRect/>
          </a:stretch>
        </p:blipFill>
        <p:spPr bwMode="auto">
          <a:xfrm>
            <a:off x="533400" y="1981200"/>
            <a:ext cx="3914488" cy="2608639"/>
          </a:xfrm>
          <a:prstGeom prst="rect">
            <a:avLst/>
          </a:prstGeom>
          <a:noFill/>
        </p:spPr>
      </p:pic>
      <p:sp>
        <p:nvSpPr>
          <p:cNvPr id="6" name="TextBox 5"/>
          <p:cNvSpPr txBox="1"/>
          <p:nvPr/>
        </p:nvSpPr>
        <p:spPr>
          <a:xfrm>
            <a:off x="0" y="4800600"/>
            <a:ext cx="4800600" cy="954107"/>
          </a:xfrm>
          <a:prstGeom prst="rect">
            <a:avLst/>
          </a:prstGeom>
          <a:noFill/>
        </p:spPr>
        <p:txBody>
          <a:bodyPr wrap="square" rtlCol="0">
            <a:spAutoFit/>
          </a:bodyPr>
          <a:lstStyle/>
          <a:p>
            <a:pPr algn="ctr"/>
            <a:r>
              <a:rPr lang="en-US" sz="2800" b="1" dirty="0" smtClean="0"/>
              <a:t>Always do the 20-second scrub before cooking or eating! </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sz="4800" dirty="0" smtClean="0">
                <a:latin typeface="Berlin Sans FB" pitchFamily="34" charset="0"/>
              </a:rPr>
              <a:t>A Kitchen With Proper Sanitation</a:t>
            </a:r>
            <a:endParaRPr lang="en-US" sz="4800" dirty="0">
              <a:latin typeface="Berlin Sans FB" pitchFamily="34" charset="0"/>
            </a:endParaRPr>
          </a:p>
        </p:txBody>
      </p:sp>
      <p:sp>
        <p:nvSpPr>
          <p:cNvPr id="4" name="Content Placeholder 3"/>
          <p:cNvSpPr>
            <a:spLocks noGrp="1"/>
          </p:cNvSpPr>
          <p:nvPr>
            <p:ph sz="half" idx="2"/>
          </p:nvPr>
        </p:nvSpPr>
        <p:spPr>
          <a:xfrm>
            <a:off x="4419600" y="1371600"/>
            <a:ext cx="4724400" cy="5257800"/>
          </a:xfrm>
        </p:spPr>
        <p:txBody>
          <a:bodyPr/>
          <a:lstStyle/>
          <a:p>
            <a:r>
              <a:rPr lang="en-US" sz="3200" dirty="0" smtClean="0"/>
              <a:t>No pets</a:t>
            </a:r>
          </a:p>
          <a:p>
            <a:r>
              <a:rPr lang="en-US" sz="3200" dirty="0" smtClean="0"/>
              <a:t>Keep everything </a:t>
            </a:r>
            <a:r>
              <a:rPr lang="en-US" sz="4000" b="1" dirty="0" smtClean="0"/>
              <a:t>clean</a:t>
            </a:r>
            <a:r>
              <a:rPr lang="en-US" sz="3200" dirty="0" smtClean="0"/>
              <a:t> </a:t>
            </a:r>
          </a:p>
          <a:p>
            <a:r>
              <a:rPr lang="en-US" sz="3200" dirty="0" smtClean="0"/>
              <a:t>Wash tops of cans </a:t>
            </a:r>
          </a:p>
          <a:p>
            <a:r>
              <a:rPr lang="en-US" sz="3200" dirty="0" smtClean="0"/>
              <a:t>Change dishtowels often (OR use paper towels!)</a:t>
            </a:r>
          </a:p>
          <a:p>
            <a:r>
              <a:rPr lang="en-US" sz="3200" dirty="0" smtClean="0"/>
              <a:t>Clean up after because dirty dishes can harbor harmful bacteria </a:t>
            </a:r>
          </a:p>
          <a:p>
            <a:endParaRPr lang="en-US" dirty="0"/>
          </a:p>
        </p:txBody>
      </p:sp>
      <p:pic>
        <p:nvPicPr>
          <p:cNvPr id="7172" name="Picture 4" descr="C:\Documents and Settings\kcs user\Local Settings\Temporary Internet Files\Content.IE5\2IKP7PO6\MPj04276940000[1].jpg"/>
          <p:cNvPicPr>
            <a:picLocks noGrp="1" noChangeAspect="1" noChangeArrowheads="1"/>
          </p:cNvPicPr>
          <p:nvPr>
            <p:ph sz="half" idx="1"/>
          </p:nvPr>
        </p:nvPicPr>
        <p:blipFill>
          <a:blip r:embed="rId2" cstate="print"/>
          <a:srcRect/>
          <a:stretch>
            <a:fillRect/>
          </a:stretch>
        </p:blipFill>
        <p:spPr bwMode="auto">
          <a:xfrm>
            <a:off x="971529" y="1600200"/>
            <a:ext cx="3009942" cy="45259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u="sng" dirty="0" smtClean="0">
                <a:latin typeface="Berlin Sans FB" pitchFamily="34" charset="0"/>
              </a:rPr>
              <a:t>Cross Contaminate </a:t>
            </a:r>
            <a:endParaRPr lang="en-US" sz="5400" u="sng" dirty="0">
              <a:latin typeface="Berlin Sans FB" pitchFamily="34" charset="0"/>
            </a:endParaRPr>
          </a:p>
        </p:txBody>
      </p:sp>
      <p:sp>
        <p:nvSpPr>
          <p:cNvPr id="3" name="Content Placeholder 2"/>
          <p:cNvSpPr>
            <a:spLocks noGrp="1"/>
          </p:cNvSpPr>
          <p:nvPr>
            <p:ph sz="half" idx="1"/>
          </p:nvPr>
        </p:nvSpPr>
        <p:spPr/>
        <p:txBody>
          <a:bodyPr>
            <a:normAutofit/>
          </a:bodyPr>
          <a:lstStyle/>
          <a:p>
            <a:r>
              <a:rPr lang="en-US" u="sng" dirty="0" smtClean="0"/>
              <a:t>When harmful BAC spread from one food to another </a:t>
            </a:r>
          </a:p>
          <a:p>
            <a:endParaRPr lang="en-US" u="sng" dirty="0"/>
          </a:p>
          <a:p>
            <a:r>
              <a:rPr lang="en-US" dirty="0" smtClean="0"/>
              <a:t>Occurs with cooked and uncooked foods</a:t>
            </a:r>
          </a:p>
          <a:p>
            <a:r>
              <a:rPr lang="en-US" dirty="0" smtClean="0"/>
              <a:t>What are some examples? </a:t>
            </a:r>
          </a:p>
        </p:txBody>
      </p:sp>
      <p:pic>
        <p:nvPicPr>
          <p:cNvPr id="8194" name="Picture 2" descr="C:\Documents and Settings\kcs user\Local Settings\Temporary Internet Files\Content.IE5\LLQBELL2\MPj04373880000[1].jpg"/>
          <p:cNvPicPr>
            <a:picLocks noChangeAspect="1" noChangeArrowheads="1"/>
          </p:cNvPicPr>
          <p:nvPr/>
        </p:nvPicPr>
        <p:blipFill>
          <a:blip r:embed="rId2" cstate="print"/>
          <a:srcRect/>
          <a:stretch>
            <a:fillRect/>
          </a:stretch>
        </p:blipFill>
        <p:spPr bwMode="auto">
          <a:xfrm>
            <a:off x="4419600" y="1981200"/>
            <a:ext cx="4418826" cy="3316224"/>
          </a:xfrm>
          <a:prstGeom prst="rect">
            <a:avLst/>
          </a:prstGeom>
          <a:noFill/>
        </p:spPr>
      </p:pic>
      <p:sp>
        <p:nvSpPr>
          <p:cNvPr id="6" name="TextBox 5"/>
          <p:cNvSpPr txBox="1"/>
          <p:nvPr/>
        </p:nvSpPr>
        <p:spPr>
          <a:xfrm>
            <a:off x="304800" y="6019800"/>
            <a:ext cx="8458200" cy="523220"/>
          </a:xfrm>
          <a:prstGeom prst="rect">
            <a:avLst/>
          </a:prstGeom>
          <a:noFill/>
        </p:spPr>
        <p:txBody>
          <a:bodyPr wrap="square" rtlCol="0">
            <a:spAutoFit/>
          </a:bodyPr>
          <a:lstStyle/>
          <a:p>
            <a:pPr algn="ctr"/>
            <a:r>
              <a:rPr lang="en-US" sz="2800" b="1" dirty="0" smtClean="0"/>
              <a:t>Never put cooked food on a plate raw food was on!</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3600" dirty="0" smtClean="0">
                <a:latin typeface="Berlin Sans FB Demi" pitchFamily="34" charset="0"/>
              </a:rPr>
              <a:t>Vocabulary Words: </a:t>
            </a:r>
            <a:br>
              <a:rPr lang="en-US" sz="3600" dirty="0" smtClean="0">
                <a:latin typeface="Berlin Sans FB Demi" pitchFamily="34" charset="0"/>
              </a:rPr>
            </a:br>
            <a:r>
              <a:rPr lang="en-US" sz="3600" dirty="0" smtClean="0">
                <a:latin typeface="Berlin Sans FB Demi" pitchFamily="34" charset="0"/>
              </a:rPr>
              <a:t>These will be </a:t>
            </a:r>
            <a:r>
              <a:rPr lang="en-US" sz="3600" u="sng" dirty="0" smtClean="0">
                <a:latin typeface="Berlin Sans FB Demi" pitchFamily="34" charset="0"/>
              </a:rPr>
              <a:t>underlined</a:t>
            </a:r>
            <a:r>
              <a:rPr lang="en-US" sz="3600" dirty="0" smtClean="0">
                <a:latin typeface="Berlin Sans FB Demi" pitchFamily="34" charset="0"/>
              </a:rPr>
              <a:t> on the slides. </a:t>
            </a:r>
            <a:endParaRPr lang="en-US" sz="3600" dirty="0">
              <a:latin typeface="Berlin Sans FB Demi" pitchFamily="34" charset="0"/>
            </a:endParaRPr>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Contaminants</a:t>
            </a:r>
          </a:p>
          <a:p>
            <a:r>
              <a:rPr lang="en-US" dirty="0" smtClean="0"/>
              <a:t>Food borne illness</a:t>
            </a:r>
          </a:p>
          <a:p>
            <a:r>
              <a:rPr lang="en-US" dirty="0" smtClean="0"/>
              <a:t>Salmonella</a:t>
            </a:r>
          </a:p>
          <a:p>
            <a:r>
              <a:rPr lang="en-US" dirty="0" smtClean="0"/>
              <a:t>Food Safety </a:t>
            </a:r>
          </a:p>
          <a:p>
            <a:r>
              <a:rPr lang="en-US" dirty="0" smtClean="0"/>
              <a:t>Personal Hygiene </a:t>
            </a:r>
          </a:p>
          <a:p>
            <a:r>
              <a:rPr lang="en-US" dirty="0" smtClean="0"/>
              <a:t>20-second scrub </a:t>
            </a:r>
          </a:p>
          <a:p>
            <a:r>
              <a:rPr lang="en-US" dirty="0" smtClean="0"/>
              <a:t>Cross-Contaminate</a:t>
            </a:r>
          </a:p>
          <a:p>
            <a:r>
              <a:rPr lang="en-US" dirty="0" smtClean="0"/>
              <a:t>Sanitation </a:t>
            </a:r>
          </a:p>
        </p:txBody>
      </p:sp>
      <p:pic>
        <p:nvPicPr>
          <p:cNvPr id="4" name="Picture 3" descr="C:\Documents and Settings\kcs user\Local Settings\Temporary Internet Files\Content.IE5\10EP2WAN\MPj04393370000[1].jpg"/>
          <p:cNvPicPr>
            <a:picLocks noChangeAspect="1" noChangeArrowheads="1"/>
          </p:cNvPicPr>
          <p:nvPr/>
        </p:nvPicPr>
        <p:blipFill>
          <a:blip r:embed="rId2" cstate="print"/>
          <a:srcRect/>
          <a:stretch>
            <a:fillRect/>
          </a:stretch>
        </p:blipFill>
        <p:spPr bwMode="auto">
          <a:xfrm>
            <a:off x="5943600" y="2209800"/>
            <a:ext cx="2246955" cy="338328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228600" y="0"/>
            <a:ext cx="8610600" cy="2209801"/>
          </a:xfrm>
        </p:spPr>
        <p:txBody>
          <a:bodyPr>
            <a:normAutofit/>
          </a:bodyPr>
          <a:lstStyle/>
          <a:p>
            <a:r>
              <a:rPr lang="en-US" dirty="0" smtClean="0">
                <a:latin typeface="Berlin Sans FB" pitchFamily="34" charset="0"/>
              </a:rPr>
              <a:t>It’s also important to </a:t>
            </a:r>
            <a:br>
              <a:rPr lang="en-US" dirty="0" smtClean="0">
                <a:latin typeface="Berlin Sans FB" pitchFamily="34" charset="0"/>
              </a:rPr>
            </a:br>
            <a:r>
              <a:rPr lang="en-US" b="1" dirty="0" smtClean="0">
                <a:latin typeface="Berlin Sans FB" pitchFamily="34" charset="0"/>
              </a:rPr>
              <a:t>cook food thoroughly </a:t>
            </a:r>
            <a:r>
              <a:rPr lang="en-US" dirty="0" smtClean="0">
                <a:latin typeface="Berlin Sans FB" pitchFamily="34" charset="0"/>
              </a:rPr>
              <a:t>and </a:t>
            </a:r>
            <a:br>
              <a:rPr lang="en-US" dirty="0" smtClean="0">
                <a:latin typeface="Berlin Sans FB" pitchFamily="34" charset="0"/>
              </a:rPr>
            </a:br>
            <a:r>
              <a:rPr lang="en-US" dirty="0" smtClean="0">
                <a:latin typeface="Berlin Sans FB" pitchFamily="34" charset="0"/>
              </a:rPr>
              <a:t>to </a:t>
            </a:r>
            <a:r>
              <a:rPr lang="en-US" b="1" dirty="0" smtClean="0">
                <a:latin typeface="Berlin Sans FB" pitchFamily="34" charset="0"/>
              </a:rPr>
              <a:t>refrigerate it promptly</a:t>
            </a:r>
            <a:r>
              <a:rPr lang="en-US" dirty="0" smtClean="0">
                <a:latin typeface="Berlin Sans FB" pitchFamily="34" charset="0"/>
              </a:rPr>
              <a:t>.  </a:t>
            </a:r>
            <a:endParaRPr lang="en-US" dirty="0">
              <a:latin typeface="Berlin Sans FB" pitchFamily="34" charset="0"/>
            </a:endParaRPr>
          </a:p>
        </p:txBody>
      </p:sp>
      <p:pic>
        <p:nvPicPr>
          <p:cNvPr id="9219" name="Picture 3" descr="C:\Documents and Settings\kcs user\Local Settings\Temporary Internet Files\Content.IE5\ABSOEZ80\MPj04306240000[1].jpg"/>
          <p:cNvPicPr>
            <a:picLocks noChangeAspect="1" noChangeArrowheads="1"/>
          </p:cNvPicPr>
          <p:nvPr/>
        </p:nvPicPr>
        <p:blipFill>
          <a:blip r:embed="rId2" cstate="print"/>
          <a:srcRect/>
          <a:stretch>
            <a:fillRect/>
          </a:stretch>
        </p:blipFill>
        <p:spPr bwMode="auto">
          <a:xfrm>
            <a:off x="3276600" y="2560320"/>
            <a:ext cx="2858122" cy="429768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Berlin Sans FB" pitchFamily="34" charset="0"/>
              </a:rPr>
              <a:t>This is how we </a:t>
            </a:r>
            <a:r>
              <a:rPr lang="en-US" sz="4800" dirty="0" smtClean="0">
                <a:latin typeface="Berlin Sans FB" pitchFamily="34" charset="0"/>
              </a:rPr>
              <a:t>wash </a:t>
            </a:r>
            <a:r>
              <a:rPr lang="en-US" sz="4800" dirty="0" smtClean="0">
                <a:latin typeface="Berlin Sans FB" pitchFamily="34" charset="0"/>
              </a:rPr>
              <a:t>dishes: </a:t>
            </a:r>
            <a:endParaRPr lang="en-US" sz="4800" dirty="0">
              <a:latin typeface="Berlin Sans FB" pitchFamily="34" charset="0"/>
            </a:endParaRPr>
          </a:p>
        </p:txBody>
      </p:sp>
      <p:sp>
        <p:nvSpPr>
          <p:cNvPr id="3" name="Content Placeholder 2"/>
          <p:cNvSpPr>
            <a:spLocks noGrp="1"/>
          </p:cNvSpPr>
          <p:nvPr>
            <p:ph idx="1"/>
          </p:nvPr>
        </p:nvSpPr>
        <p:spPr/>
        <p:txBody>
          <a:bodyPr/>
          <a:lstStyle/>
          <a:p>
            <a:r>
              <a:rPr lang="en-US" dirty="0" smtClean="0"/>
              <a:t>1.) Rinse excess food off </a:t>
            </a:r>
          </a:p>
          <a:p>
            <a:r>
              <a:rPr lang="en-US" dirty="0" smtClean="0"/>
              <a:t>2.) Wash in hot, soapy water </a:t>
            </a:r>
          </a:p>
          <a:p>
            <a:r>
              <a:rPr lang="en-US" dirty="0" smtClean="0"/>
              <a:t>3.) Rinse dish until clean </a:t>
            </a:r>
          </a:p>
          <a:p>
            <a:r>
              <a:rPr lang="en-US" dirty="0" smtClean="0"/>
              <a:t>4.) Drip in drainer</a:t>
            </a:r>
          </a:p>
          <a:p>
            <a:r>
              <a:rPr lang="en-US" dirty="0" smtClean="0"/>
              <a:t>5.) Dry </a:t>
            </a:r>
            <a:endParaRPr lang="en-US" dirty="0"/>
          </a:p>
        </p:txBody>
      </p:sp>
      <p:pic>
        <p:nvPicPr>
          <p:cNvPr id="4" name="Picture 3" descr="dishwashing.jpg"/>
          <p:cNvPicPr>
            <a:picLocks noChangeAspect="1"/>
          </p:cNvPicPr>
          <p:nvPr/>
        </p:nvPicPr>
        <p:blipFill>
          <a:blip r:embed="rId2" cstate="print"/>
          <a:stretch>
            <a:fillRect/>
          </a:stretch>
        </p:blipFill>
        <p:spPr>
          <a:xfrm>
            <a:off x="4648200" y="3352800"/>
            <a:ext cx="3733800" cy="31662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133600"/>
          </a:xfrm>
        </p:spPr>
        <p:txBody>
          <a:bodyPr>
            <a:normAutofit/>
          </a:bodyPr>
          <a:lstStyle/>
          <a:p>
            <a:r>
              <a:rPr lang="en-US" dirty="0" smtClean="0"/>
              <a:t>Let’s read about the</a:t>
            </a:r>
            <a:br>
              <a:rPr lang="en-US" dirty="0" smtClean="0"/>
            </a:br>
            <a:r>
              <a:rPr lang="en-US" dirty="0" smtClean="0"/>
              <a:t>“</a:t>
            </a:r>
            <a:r>
              <a:rPr lang="en-US" dirty="0" smtClean="0">
                <a:latin typeface="Berlin Sans FB Demi" pitchFamily="34" charset="0"/>
              </a:rPr>
              <a:t>School Dance Disaster</a:t>
            </a:r>
            <a:r>
              <a:rPr lang="en-US" dirty="0" smtClean="0"/>
              <a:t>.”</a:t>
            </a:r>
            <a:br>
              <a:rPr lang="en-US" dirty="0" smtClean="0"/>
            </a:br>
            <a:r>
              <a:rPr lang="en-US" dirty="0" smtClean="0"/>
              <a:t>You will need your </a:t>
            </a:r>
            <a:r>
              <a:rPr lang="en-US" b="1" dirty="0" smtClean="0"/>
              <a:t>journal!</a:t>
            </a:r>
            <a:endParaRPr lang="en-US" dirty="0"/>
          </a:p>
        </p:txBody>
      </p:sp>
      <p:pic>
        <p:nvPicPr>
          <p:cNvPr id="9" name="Content Placeholder 8" descr="school dance.jpg"/>
          <p:cNvPicPr>
            <a:picLocks noGrp="1" noChangeAspect="1"/>
          </p:cNvPicPr>
          <p:nvPr>
            <p:ph idx="1"/>
          </p:nvPr>
        </p:nvPicPr>
        <p:blipFill>
          <a:blip r:embed="rId2" cstate="print"/>
          <a:stretch>
            <a:fillRect/>
          </a:stretch>
        </p:blipFill>
        <p:spPr>
          <a:xfrm>
            <a:off x="1905000" y="2209800"/>
            <a:ext cx="5547360" cy="4160520"/>
          </a:xfrm>
        </p:spPr>
      </p:pic>
      <p:sp>
        <p:nvSpPr>
          <p:cNvPr id="10" name="TextBox 9"/>
          <p:cNvSpPr txBox="1"/>
          <p:nvPr/>
        </p:nvSpPr>
        <p:spPr>
          <a:xfrm>
            <a:off x="609600" y="6534834"/>
            <a:ext cx="8153400" cy="646331"/>
          </a:xfrm>
          <a:prstGeom prst="rect">
            <a:avLst/>
          </a:prstGeom>
          <a:noFill/>
        </p:spPr>
        <p:txBody>
          <a:bodyPr wrap="square" rtlCol="0">
            <a:spAutoFit/>
          </a:bodyPr>
          <a:lstStyle/>
          <a:p>
            <a:r>
              <a:rPr lang="en-US" dirty="0" smtClean="0"/>
              <a:t>Image taken from:  www.inrealitydigitaldj.com</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alpha val="47000"/>
          </a:srgbClr>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23111"/>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lang="en-US" sz="3600" dirty="0" smtClean="0">
                <a:latin typeface="Berlin Sans FB Demi" pitchFamily="34" charset="0"/>
                <a:ea typeface="Calibri" pitchFamily="34" charset="0"/>
                <a:cs typeface="Times New Roman" pitchFamily="18" charset="0"/>
              </a:rPr>
              <a:t>School Dance Disaster</a:t>
            </a: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Justin, a 12 yr. old, volunteered to prepare the food for the big school dance. He had just moved to this area, but never had a foods class before. All the guys in his neighborhood were busy cooking because they learned so much from their foods teacher in school. Justin was a little late in getting up, so he didn’t start cooking until noon. He had to be finished and ready at 5 p.m.</a:t>
            </a:r>
            <a:endParaRPr kumimoji="0" lang="en-US"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first item to prepare on Justin’s list was egg salad sandwiches. As Justin put the eggs in the water to boil, he filled the pot a little too full and it spilled by the time all the eggs were put in. He grabbed the towel he used for drying dishes and immediately wiped up the spill on the floor. While the eggs were cooling, Justin began the chicken salad. The chicken had thawed on the counter since last night, so it was ready to be boiled. He thought it smelled odd, but decided to use it anyway since he didn’t have time to wait for more chicken to thaw. The boiling water would certainly kill any germs he thought.</a:t>
            </a:r>
            <a:endParaRPr kumimoji="0" lang="en-US"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endParaRPr>
          </a:p>
        </p:txBody>
      </p:sp>
      <p:pic>
        <p:nvPicPr>
          <p:cNvPr id="5" name="Picture 4" descr="I:\Documents and Settings\David Weber\Local Settings\Temporary Internet Files\Content.IE5\BMUQ6KBA\MC900432423[1].wmf"/>
          <p:cNvPicPr/>
          <p:nvPr/>
        </p:nvPicPr>
        <p:blipFill>
          <a:blip r:embed="rId2" cstate="print"/>
          <a:srcRect/>
          <a:stretch>
            <a:fillRect/>
          </a:stretch>
        </p:blipFill>
        <p:spPr bwMode="auto">
          <a:xfrm>
            <a:off x="0" y="0"/>
            <a:ext cx="790575" cy="726366"/>
          </a:xfrm>
          <a:prstGeom prst="rect">
            <a:avLst/>
          </a:prstGeom>
          <a:noFill/>
          <a:ln w="9525">
            <a:noFill/>
            <a:miter lim="800000"/>
            <a:headEnd/>
            <a:tailEnd/>
          </a:ln>
        </p:spPr>
      </p:pic>
      <p:pic>
        <p:nvPicPr>
          <p:cNvPr id="6" name="Picture 5" descr="I:\Documents and Settings\David Weber\Local Settings\Temporary Internet Files\Content.IE5\BMUQ6KBA\MC900432423[1].wmf"/>
          <p:cNvPicPr/>
          <p:nvPr/>
        </p:nvPicPr>
        <p:blipFill>
          <a:blip r:embed="rId2" cstate="print"/>
          <a:srcRect/>
          <a:stretch>
            <a:fillRect/>
          </a:stretch>
        </p:blipFill>
        <p:spPr bwMode="auto">
          <a:xfrm>
            <a:off x="8353425" y="0"/>
            <a:ext cx="790575" cy="72636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alpha val="45000"/>
          </a:srgb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740307"/>
          </a:xfrm>
          <a:prstGeom prst="rect">
            <a:avLst/>
          </a:prstGeom>
        </p:spPr>
        <p:txBody>
          <a:bodyPr wrap="square">
            <a:spAutoFit/>
          </a:bodyPr>
          <a:lstStyle/>
          <a:p>
            <a:pPr lvl="0" eaLnBrk="0" fontAlgn="base" hangingPunct="0">
              <a:spcBef>
                <a:spcPct val="0"/>
              </a:spcBef>
              <a:spcAft>
                <a:spcPct val="0"/>
              </a:spcAft>
            </a:pPr>
            <a:r>
              <a:rPr lang="en-US" dirty="0" smtClean="0">
                <a:latin typeface="Calibri" pitchFamily="34" charset="0"/>
                <a:ea typeface="Calibri" pitchFamily="34" charset="0"/>
                <a:cs typeface="Times New Roman" pitchFamily="18" charset="0"/>
              </a:rPr>
              <a:t>	</a:t>
            </a:r>
            <a:r>
              <a:rPr lang="en-US" sz="2400" dirty="0" smtClean="0">
                <a:latin typeface="Calibri" pitchFamily="34" charset="0"/>
                <a:ea typeface="Calibri" pitchFamily="34" charset="0"/>
                <a:cs typeface="Times New Roman" pitchFamily="18" charset="0"/>
              </a:rPr>
              <a:t>Justin was dressed in a long baggy shirt. As he tried to fix his sleeves one more time, his long-hair cat, Cuddles, jumped onto the counter. She loved attention and the family always let her sit wherever she wanted to. So, back to cooking, Justin added the mayonnaise and other spices to the cut up chicken. Finally Justin finished and packed it into a box sitting on the table. The sandwiches were already in the box.</a:t>
            </a:r>
            <a:endParaRPr lang="en-US" sz="900" dirty="0" smtClean="0">
              <a:latin typeface="Arial" pitchFamily="34" charset="0"/>
            </a:endParaRPr>
          </a:p>
          <a:p>
            <a:pPr lvl="0" eaLnBrk="0" fontAlgn="base" hangingPunct="0">
              <a:spcBef>
                <a:spcPct val="0"/>
              </a:spcBef>
              <a:spcAft>
                <a:spcPct val="0"/>
              </a:spcAft>
            </a:pPr>
            <a:r>
              <a:rPr lang="en-US" sz="2400" dirty="0" smtClean="0">
                <a:latin typeface="Calibri" pitchFamily="34" charset="0"/>
                <a:ea typeface="Calibri" pitchFamily="34" charset="0"/>
                <a:cs typeface="Times New Roman" pitchFamily="18" charset="0"/>
              </a:rPr>
              <a:t>	The last item to be made was the fruit salad. Justin just grabbed some cans of peaches, fruit cocktail and pineapple chunks. One can was dented, but Justin thought nothing of it. It wasn’t leaking, so it must be ok to use. He added the other fresh fruit and stirred it with a wooden spoon. It looked so good he just had to taste it, and he licked the wooden spoon. He decided a little more cinnamon would be good, so he sprinkled some in and stirred it again with that same wooden spoon. Now all the food was ready and it was time to change clothes and then wake his mother to take him to the dance. </a:t>
            </a:r>
            <a:endParaRPr lang="en-US" sz="900" dirty="0" smtClean="0">
              <a:latin typeface="Arial" pitchFamily="34" charset="0"/>
            </a:endParaRPr>
          </a:p>
          <a:p>
            <a:pPr lvl="0" eaLnBrk="0" fontAlgn="base" hangingPunct="0">
              <a:spcBef>
                <a:spcPct val="0"/>
              </a:spcBef>
              <a:spcAft>
                <a:spcPct val="0"/>
              </a:spcAft>
            </a:pPr>
            <a:r>
              <a:rPr lang="en-US" sz="2400" dirty="0" smtClean="0">
                <a:latin typeface="Calibri" pitchFamily="34" charset="0"/>
                <a:ea typeface="Calibri" pitchFamily="34" charset="0"/>
                <a:cs typeface="Times New Roman" pitchFamily="18" charset="0"/>
              </a:rPr>
              <a:t>	At the dance Justin noticed </a:t>
            </a:r>
            <a:r>
              <a:rPr lang="en-US" sz="2400" dirty="0" smtClean="0">
                <a:latin typeface="Calibri" pitchFamily="34" charset="0"/>
                <a:ea typeface="Calibri" pitchFamily="34" charset="0"/>
                <a:cs typeface="Times New Roman" pitchFamily="18" charset="0"/>
              </a:rPr>
              <a:t>all </a:t>
            </a:r>
            <a:r>
              <a:rPr lang="en-US" sz="2400" dirty="0" smtClean="0">
                <a:latin typeface="Calibri" pitchFamily="34" charset="0"/>
                <a:ea typeface="Calibri" pitchFamily="34" charset="0"/>
                <a:cs typeface="Times New Roman" pitchFamily="18" charset="0"/>
              </a:rPr>
              <a:t>the food he prepared disappeared quickly. Everyone had a great time, but as people started leaving, they were getting stomach cramps and flu-like symptoms….</a:t>
            </a:r>
            <a:endParaRPr lang="en-US" sz="900" dirty="0" smtClean="0">
              <a:latin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alpha val="52000"/>
          </a:srgb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186309"/>
          </a:xfrm>
          <a:prstGeom prst="rect">
            <a:avLst/>
          </a:prstGeom>
        </p:spPr>
        <p:txBody>
          <a:bodyPr wrap="square">
            <a:spAutoFit/>
          </a:bodyPr>
          <a:lstStyle/>
          <a:p>
            <a:pPr lvl="0" algn="ctr" eaLnBrk="0" fontAlgn="base" hangingPunct="0">
              <a:spcBef>
                <a:spcPct val="0"/>
              </a:spcBef>
              <a:spcAft>
                <a:spcPct val="0"/>
              </a:spcAft>
            </a:pPr>
            <a:endParaRPr lang="en-US" sz="2800" dirty="0" smtClean="0">
              <a:latin typeface="Berlin Sans FB Demi" pitchFamily="34" charset="0"/>
              <a:ea typeface="Calibri" pitchFamily="34" charset="0"/>
              <a:cs typeface="Times New Roman" pitchFamily="18" charset="0"/>
            </a:endParaRPr>
          </a:p>
          <a:p>
            <a:pPr lvl="0" algn="ctr" eaLnBrk="0" fontAlgn="base" hangingPunct="0">
              <a:spcBef>
                <a:spcPct val="0"/>
              </a:spcBef>
              <a:spcAft>
                <a:spcPct val="0"/>
              </a:spcAft>
            </a:pPr>
            <a:r>
              <a:rPr lang="en-US" sz="2800" dirty="0" smtClean="0">
                <a:latin typeface="Berlin Sans FB Demi" pitchFamily="34" charset="0"/>
                <a:ea typeface="Calibri" pitchFamily="34" charset="0"/>
                <a:cs typeface="Times New Roman" pitchFamily="18" charset="0"/>
              </a:rPr>
              <a:t>You will </a:t>
            </a:r>
            <a:r>
              <a:rPr lang="en-US" sz="2800" b="1" dirty="0" smtClean="0">
                <a:latin typeface="Berlin Sans FB Demi" pitchFamily="34" charset="0"/>
                <a:ea typeface="Calibri" pitchFamily="34" charset="0"/>
                <a:cs typeface="Times New Roman" pitchFamily="18" charset="0"/>
              </a:rPr>
              <a:t>name your assignment</a:t>
            </a:r>
            <a:r>
              <a:rPr lang="en-US" sz="2800" dirty="0" smtClean="0">
                <a:latin typeface="Berlin Sans FB Demi" pitchFamily="34" charset="0"/>
                <a:ea typeface="Calibri" pitchFamily="34" charset="0"/>
                <a:cs typeface="Times New Roman" pitchFamily="18" charset="0"/>
              </a:rPr>
              <a:t>: </a:t>
            </a:r>
            <a:r>
              <a:rPr lang="en-US" sz="2800" i="1" dirty="0" smtClean="0">
                <a:ea typeface="Calibri" pitchFamily="34" charset="0"/>
                <a:cs typeface="Times New Roman" pitchFamily="18" charset="0"/>
              </a:rPr>
              <a:t>“</a:t>
            </a:r>
            <a:r>
              <a:rPr lang="en-US" sz="2800" i="1" dirty="0" smtClean="0">
                <a:latin typeface="Berlin Sans FB Demi" pitchFamily="34" charset="0"/>
                <a:ea typeface="Calibri" pitchFamily="34" charset="0"/>
                <a:cs typeface="Times New Roman" pitchFamily="18" charset="0"/>
              </a:rPr>
              <a:t>School Dance Disaster</a:t>
            </a:r>
            <a:r>
              <a:rPr lang="en-US" sz="2800" i="1" dirty="0" smtClean="0">
                <a:ea typeface="Calibri" pitchFamily="34" charset="0"/>
                <a:cs typeface="Times New Roman" pitchFamily="18" charset="0"/>
              </a:rPr>
              <a:t>”</a:t>
            </a:r>
            <a:r>
              <a:rPr lang="en-US" sz="2800" i="1" dirty="0" smtClean="0">
                <a:latin typeface="Berlin Sans FB Demi" pitchFamily="34" charset="0"/>
                <a:ea typeface="Calibri" pitchFamily="34" charset="0"/>
                <a:cs typeface="Times New Roman" pitchFamily="18" charset="0"/>
              </a:rPr>
              <a:t>. </a:t>
            </a:r>
            <a:r>
              <a:rPr lang="en-US" sz="2800" dirty="0" smtClean="0">
                <a:latin typeface="Berlin Sans FB Demi" pitchFamily="34" charset="0"/>
                <a:ea typeface="Calibri" pitchFamily="34" charset="0"/>
                <a:cs typeface="Times New Roman" pitchFamily="18" charset="0"/>
              </a:rPr>
              <a:t>You will answer these questions in your journal.</a:t>
            </a:r>
          </a:p>
          <a:p>
            <a:pPr lvl="0" algn="ctr" eaLnBrk="0" fontAlgn="base" hangingPunct="0">
              <a:spcBef>
                <a:spcPct val="0"/>
              </a:spcBef>
              <a:spcAft>
                <a:spcPct val="0"/>
              </a:spcAft>
            </a:pPr>
            <a:endParaRPr lang="en-US" sz="2800" dirty="0" smtClean="0">
              <a:latin typeface="Berlin Sans FB Demi" pitchFamily="34" charset="0"/>
              <a:cs typeface="Times New Roman" pitchFamily="18" charset="0"/>
            </a:endParaRPr>
          </a:p>
          <a:p>
            <a:pPr lvl="0" algn="ctr" eaLnBrk="0" fontAlgn="base" hangingPunct="0">
              <a:spcBef>
                <a:spcPct val="0"/>
              </a:spcBef>
              <a:spcAft>
                <a:spcPct val="0"/>
              </a:spcAft>
            </a:pPr>
            <a:endParaRPr lang="en-US" sz="1000" dirty="0" smtClean="0">
              <a:latin typeface="Arial" pitchFamily="34" charset="0"/>
            </a:endParaRPr>
          </a:p>
          <a:p>
            <a:pPr marL="514350" lvl="0" indent="-514350" eaLnBrk="0" fontAlgn="base" hangingPunct="0">
              <a:spcBef>
                <a:spcPct val="0"/>
              </a:spcBef>
              <a:spcAft>
                <a:spcPct val="0"/>
              </a:spcAft>
            </a:pPr>
            <a:r>
              <a:rPr lang="en-US" sz="2800" dirty="0" smtClean="0">
                <a:latin typeface="Calibri" pitchFamily="34" charset="0"/>
                <a:ea typeface="Calibri" pitchFamily="34" charset="0"/>
                <a:cs typeface="Times New Roman" pitchFamily="18" charset="0"/>
              </a:rPr>
              <a:t>1. What 3 foods could have caused food poisoning?</a:t>
            </a:r>
          </a:p>
          <a:p>
            <a:pPr marL="228600" lvl="0" indent="-228600" eaLnBrk="0" fontAlgn="base" hangingPunct="0">
              <a:spcBef>
                <a:spcPct val="0"/>
              </a:spcBef>
              <a:spcAft>
                <a:spcPct val="0"/>
              </a:spcAft>
            </a:pPr>
            <a:endParaRPr lang="en-US" sz="1000" dirty="0" smtClean="0">
              <a:latin typeface="Arial" pitchFamily="34" charset="0"/>
            </a:endParaRPr>
          </a:p>
          <a:p>
            <a:pPr lvl="0" eaLnBrk="0" fontAlgn="base" hangingPunct="0">
              <a:spcBef>
                <a:spcPct val="0"/>
              </a:spcBef>
              <a:spcAft>
                <a:spcPct val="0"/>
              </a:spcAft>
            </a:pPr>
            <a:r>
              <a:rPr lang="en-US" sz="2800" dirty="0" smtClean="0">
                <a:latin typeface="Calibri" pitchFamily="34" charset="0"/>
                <a:ea typeface="Calibri" pitchFamily="34" charset="0"/>
                <a:cs typeface="Times New Roman" pitchFamily="18" charset="0"/>
              </a:rPr>
              <a:t>2. In what foods will you find Salmonella?</a:t>
            </a:r>
          </a:p>
          <a:p>
            <a:pPr lvl="0" eaLnBrk="0" fontAlgn="base" hangingPunct="0">
              <a:spcBef>
                <a:spcPct val="0"/>
              </a:spcBef>
              <a:spcAft>
                <a:spcPct val="0"/>
              </a:spcAft>
            </a:pPr>
            <a:endParaRPr lang="en-US" sz="1000" dirty="0" smtClean="0">
              <a:latin typeface="Arial" pitchFamily="34" charset="0"/>
            </a:endParaRPr>
          </a:p>
          <a:p>
            <a:pPr lvl="0" eaLnBrk="0" fontAlgn="base" hangingPunct="0">
              <a:spcBef>
                <a:spcPct val="0"/>
              </a:spcBef>
              <a:spcAft>
                <a:spcPct val="0"/>
              </a:spcAft>
            </a:pPr>
            <a:r>
              <a:rPr lang="en-US" sz="2800" dirty="0" smtClean="0">
                <a:latin typeface="Calibri" pitchFamily="34" charset="0"/>
                <a:ea typeface="Calibri" pitchFamily="34" charset="0"/>
                <a:cs typeface="Times New Roman" pitchFamily="18" charset="0"/>
              </a:rPr>
              <a:t>3. List at least 5 mistakes Justin made while handling the food.</a:t>
            </a:r>
          </a:p>
          <a:p>
            <a:pPr lvl="0" eaLnBrk="0" fontAlgn="base" hangingPunct="0">
              <a:spcBef>
                <a:spcPct val="0"/>
              </a:spcBef>
              <a:spcAft>
                <a:spcPct val="0"/>
              </a:spcAft>
            </a:pPr>
            <a:endParaRPr lang="en-US" sz="1000" dirty="0" smtClean="0">
              <a:latin typeface="Arial" pitchFamily="34" charset="0"/>
            </a:endParaRPr>
          </a:p>
          <a:p>
            <a:pPr lvl="0" eaLnBrk="0" fontAlgn="base" hangingPunct="0">
              <a:spcBef>
                <a:spcPct val="0"/>
              </a:spcBef>
              <a:spcAft>
                <a:spcPct val="0"/>
              </a:spcAft>
            </a:pPr>
            <a:r>
              <a:rPr lang="en-US" sz="2800" dirty="0" smtClean="0">
                <a:latin typeface="Calibri" pitchFamily="34" charset="0"/>
                <a:ea typeface="Calibri" pitchFamily="34" charset="0"/>
                <a:cs typeface="Times New Roman" pitchFamily="18" charset="0"/>
              </a:rPr>
              <a:t>4. What should you do to raw fruits and vegetables before you use them?</a:t>
            </a:r>
          </a:p>
          <a:p>
            <a:pPr lvl="0" eaLnBrk="0" fontAlgn="base" hangingPunct="0">
              <a:spcBef>
                <a:spcPct val="0"/>
              </a:spcBef>
              <a:spcAft>
                <a:spcPct val="0"/>
              </a:spcAft>
            </a:pPr>
            <a:endParaRPr lang="en-US" sz="1000" dirty="0" smtClean="0">
              <a:latin typeface="Arial" pitchFamily="34" charset="0"/>
            </a:endParaRPr>
          </a:p>
          <a:p>
            <a:pPr lvl="0" eaLnBrk="0" fontAlgn="base" hangingPunct="0">
              <a:spcBef>
                <a:spcPct val="0"/>
              </a:spcBef>
              <a:spcAft>
                <a:spcPct val="0"/>
              </a:spcAft>
            </a:pPr>
            <a:r>
              <a:rPr lang="en-US" sz="2800" dirty="0" smtClean="0">
                <a:latin typeface="Calibri" pitchFamily="34" charset="0"/>
                <a:ea typeface="Calibri" pitchFamily="34" charset="0"/>
                <a:cs typeface="Times New Roman" pitchFamily="18" charset="0"/>
              </a:rPr>
              <a:t>5. How do you prevent food poisoning when using chicken and eggs?</a:t>
            </a:r>
          </a:p>
          <a:p>
            <a:pPr lvl="0" eaLnBrk="0" fontAlgn="base" hangingPunct="0">
              <a:spcBef>
                <a:spcPct val="0"/>
              </a:spcBef>
              <a:spcAft>
                <a:spcPct val="0"/>
              </a:spcAft>
            </a:pPr>
            <a:endParaRPr lang="en-US" sz="1000" dirty="0" smtClean="0">
              <a:latin typeface="Arial" pitchFamily="34" charset="0"/>
            </a:endParaRPr>
          </a:p>
          <a:p>
            <a:pPr lvl="0" eaLnBrk="0" fontAlgn="base" hangingPunct="0">
              <a:spcBef>
                <a:spcPct val="0"/>
              </a:spcBef>
              <a:spcAft>
                <a:spcPct val="0"/>
              </a:spcAft>
            </a:pPr>
            <a:r>
              <a:rPr lang="en-US" sz="2800" dirty="0" smtClean="0">
                <a:latin typeface="Calibri" pitchFamily="34" charset="0"/>
                <a:ea typeface="Calibri" pitchFamily="34" charset="0"/>
                <a:cs typeface="Times New Roman" pitchFamily="18" charset="0"/>
              </a:rPr>
              <a:t>6. How do you practice sanitation in the kitchen?</a:t>
            </a:r>
            <a:endParaRPr lang="en-US" sz="2400" dirty="0" smtClean="0">
              <a:latin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Matura MT Script Capitals" pitchFamily="66" charset="0"/>
              </a:rPr>
              <a:t>Food Safety</a:t>
            </a:r>
            <a:endParaRPr lang="en-US" sz="6600" dirty="0">
              <a:latin typeface="Matura MT Script Capitals" pitchFamily="66" charset="0"/>
            </a:endParaRPr>
          </a:p>
        </p:txBody>
      </p:sp>
      <p:sp>
        <p:nvSpPr>
          <p:cNvPr id="3" name="Content Placeholder 2"/>
          <p:cNvSpPr>
            <a:spLocks noGrp="1"/>
          </p:cNvSpPr>
          <p:nvPr>
            <p:ph idx="1"/>
          </p:nvPr>
        </p:nvSpPr>
        <p:spPr>
          <a:xfrm>
            <a:off x="152400" y="1524000"/>
            <a:ext cx="8991600" cy="5029200"/>
          </a:xfrm>
        </p:spPr>
        <p:txBody>
          <a:bodyPr/>
          <a:lstStyle/>
          <a:p>
            <a:r>
              <a:rPr lang="en-US" dirty="0" smtClean="0">
                <a:latin typeface="Comic Sans MS" pitchFamily="66" charset="0"/>
              </a:rPr>
              <a:t>How often do you wonder whether the food is safe to eat? </a:t>
            </a:r>
          </a:p>
          <a:p>
            <a:pPr>
              <a:buNone/>
            </a:pPr>
            <a:endParaRPr lang="en-US" dirty="0" smtClean="0">
              <a:latin typeface="Comic Sans MS" pitchFamily="66" charset="0"/>
            </a:endParaRPr>
          </a:p>
          <a:p>
            <a:r>
              <a:rPr lang="en-US" dirty="0" smtClean="0">
                <a:latin typeface="Comic Sans MS" pitchFamily="66" charset="0"/>
              </a:rPr>
              <a:t>Most people take food safety for granted.  </a:t>
            </a:r>
          </a:p>
          <a:p>
            <a:endParaRPr lang="en-US" dirty="0"/>
          </a:p>
          <a:p>
            <a:r>
              <a:rPr lang="en-US" u="sng" dirty="0" smtClean="0"/>
              <a:t>Contaminants: </a:t>
            </a:r>
          </a:p>
          <a:p>
            <a:pPr lvl="1"/>
            <a:r>
              <a:rPr lang="en-US" u="sng" dirty="0" smtClean="0"/>
              <a:t>Harmful BAC that gets into our food and makes it unsafe for us to eat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Comic Sans MS" pitchFamily="66" charset="0"/>
              </a:rPr>
              <a:t>But, there are things you can do to prevent contaminants!</a:t>
            </a:r>
            <a:endParaRPr lang="en-US" dirty="0">
              <a:latin typeface="Comic Sans MS" pitchFamily="66" charset="0"/>
            </a:endParaRPr>
          </a:p>
        </p:txBody>
      </p:sp>
      <p:sp>
        <p:nvSpPr>
          <p:cNvPr id="4" name="Subtitle 3"/>
          <p:cNvSpPr>
            <a:spLocks noGrp="1"/>
          </p:cNvSpPr>
          <p:nvPr>
            <p:ph type="subTitle" idx="1"/>
          </p:nvPr>
        </p:nvSpPr>
        <p:spPr/>
        <p:txBody>
          <a:bodyPr>
            <a:normAutofit/>
          </a:bodyPr>
          <a:lstStyle/>
          <a:p>
            <a:r>
              <a:rPr lang="en-US" dirty="0" smtClean="0">
                <a:solidFill>
                  <a:srgbClr val="C00000"/>
                </a:solidFill>
              </a:rPr>
              <a:t>This is what we will talk about today</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rgbClr val="DDEBCF"/>
            </a:gs>
            <a:gs pos="50000">
              <a:srgbClr val="9CB86E"/>
            </a:gs>
            <a:gs pos="100000">
              <a:srgbClr val="156B13"/>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latin typeface="Berlin Sans FB" pitchFamily="34" charset="0"/>
              </a:rPr>
              <a:t>Food Borne Illness </a:t>
            </a:r>
            <a:br>
              <a:rPr lang="en-US" u="sng" dirty="0" smtClean="0">
                <a:latin typeface="Berlin Sans FB" pitchFamily="34" charset="0"/>
              </a:rPr>
            </a:br>
            <a:r>
              <a:rPr lang="en-US" u="sng" dirty="0" smtClean="0">
                <a:latin typeface="Berlin Sans FB" pitchFamily="34" charset="0"/>
              </a:rPr>
              <a:t>(AKA Food Poisoning)</a:t>
            </a:r>
            <a:endParaRPr lang="en-US" u="sng" dirty="0">
              <a:latin typeface="Berlin Sans FB" pitchFamily="34" charset="0"/>
            </a:endParaRPr>
          </a:p>
        </p:txBody>
      </p:sp>
      <p:sp>
        <p:nvSpPr>
          <p:cNvPr id="3" name="Content Placeholder 2"/>
          <p:cNvSpPr>
            <a:spLocks noGrp="1"/>
          </p:cNvSpPr>
          <p:nvPr>
            <p:ph sz="half" idx="1"/>
          </p:nvPr>
        </p:nvSpPr>
        <p:spPr>
          <a:xfrm>
            <a:off x="0" y="1600200"/>
            <a:ext cx="5257800" cy="5029200"/>
          </a:xfrm>
        </p:spPr>
        <p:txBody>
          <a:bodyPr>
            <a:normAutofit/>
          </a:bodyPr>
          <a:lstStyle/>
          <a:p>
            <a:r>
              <a:rPr lang="en-US" u="sng" dirty="0" smtClean="0"/>
              <a:t>Sickness caused by food that contains harmful bacteria</a:t>
            </a:r>
          </a:p>
          <a:p>
            <a:r>
              <a:rPr lang="en-US" dirty="0" smtClean="0"/>
              <a:t>Symptoms: </a:t>
            </a:r>
          </a:p>
          <a:p>
            <a:pPr lvl="1"/>
            <a:r>
              <a:rPr lang="en-US" dirty="0" smtClean="0"/>
              <a:t>Fever, headache, digestive troubles</a:t>
            </a:r>
          </a:p>
          <a:p>
            <a:pPr lvl="1"/>
            <a:r>
              <a:rPr lang="en-US" dirty="0" smtClean="0"/>
              <a:t>“Upset Stomach” </a:t>
            </a:r>
          </a:p>
          <a:p>
            <a:r>
              <a:rPr lang="en-US" dirty="0" smtClean="0"/>
              <a:t>Strikes 75 million Americans every year </a:t>
            </a:r>
          </a:p>
          <a:p>
            <a:r>
              <a:rPr lang="en-US" dirty="0" smtClean="0"/>
              <a:t>Children, pregnant women, older adults, and chronically ill </a:t>
            </a:r>
            <a:endParaRPr lang="en-US" dirty="0"/>
          </a:p>
        </p:txBody>
      </p:sp>
      <p:sp>
        <p:nvSpPr>
          <p:cNvPr id="5" name="Cloud Callout 4"/>
          <p:cNvSpPr/>
          <p:nvPr/>
        </p:nvSpPr>
        <p:spPr>
          <a:xfrm>
            <a:off x="5715000" y="1676400"/>
            <a:ext cx="2743200" cy="3657600"/>
          </a:xfrm>
          <a:prstGeom prst="cloudCallout">
            <a:avLst>
              <a:gd name="adj1" fmla="val -131439"/>
              <a:gd name="adj2" fmla="val -268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324600" y="2133600"/>
            <a:ext cx="2133600" cy="2800767"/>
          </a:xfrm>
          <a:prstGeom prst="rect">
            <a:avLst/>
          </a:prstGeom>
          <a:noFill/>
        </p:spPr>
        <p:txBody>
          <a:bodyPr wrap="square" rtlCol="0">
            <a:spAutoFit/>
          </a:bodyPr>
          <a:lstStyle/>
          <a:p>
            <a:r>
              <a:rPr lang="en-US" sz="2200" b="1" dirty="0" smtClean="0"/>
              <a:t>Bacteria are single celled organisms.  Most bacteria are not bad for us, but some can make us very sick</a:t>
            </a:r>
            <a:endParaRPr lang="en-US" sz="2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Berlin Sans FB Demi" pitchFamily="34" charset="0"/>
              </a:rPr>
              <a:t>Food Borne Illness </a:t>
            </a:r>
            <a:endParaRPr lang="en-US" dirty="0">
              <a:latin typeface="Berlin Sans FB Demi" pitchFamily="34" charset="0"/>
            </a:endParaRPr>
          </a:p>
        </p:txBody>
      </p:sp>
      <p:sp>
        <p:nvSpPr>
          <p:cNvPr id="3" name="Content Placeholder 2"/>
          <p:cNvSpPr>
            <a:spLocks noGrp="1"/>
          </p:cNvSpPr>
          <p:nvPr>
            <p:ph idx="1"/>
          </p:nvPr>
        </p:nvSpPr>
        <p:spPr/>
        <p:txBody>
          <a:bodyPr/>
          <a:lstStyle/>
          <a:p>
            <a:r>
              <a:rPr lang="en-US" dirty="0" smtClean="0"/>
              <a:t>Most cases, mild (1-2 days) </a:t>
            </a:r>
          </a:p>
          <a:p>
            <a:r>
              <a:rPr lang="en-US" dirty="0" smtClean="0"/>
              <a:t>Some people require hospitalization (~300,000 people) </a:t>
            </a:r>
          </a:p>
          <a:p>
            <a:r>
              <a:rPr lang="en-US" dirty="0" smtClean="0"/>
              <a:t>5,000 deaths/year </a:t>
            </a:r>
            <a:endParaRPr lang="en-US" dirty="0"/>
          </a:p>
        </p:txBody>
      </p:sp>
      <p:pic>
        <p:nvPicPr>
          <p:cNvPr id="13314" name="Picture 2" descr="C:\Documents and Settings\kcs user\Local Settings\Temporary Internet Files\Content.IE5\2IKP7PO6\MPj03139930000[1].jpg"/>
          <p:cNvPicPr>
            <a:picLocks noChangeAspect="1" noChangeArrowheads="1"/>
          </p:cNvPicPr>
          <p:nvPr/>
        </p:nvPicPr>
        <p:blipFill>
          <a:blip r:embed="rId3" cstate="print"/>
          <a:srcRect/>
          <a:stretch>
            <a:fillRect/>
          </a:stretch>
        </p:blipFill>
        <p:spPr bwMode="auto">
          <a:xfrm>
            <a:off x="5105400" y="2895600"/>
            <a:ext cx="3657600" cy="3657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u="sng" dirty="0" smtClean="0">
                <a:latin typeface="Jokerman" pitchFamily="82" charset="0"/>
              </a:rPr>
              <a:t>Salmonella </a:t>
            </a:r>
            <a:endParaRPr lang="en-US" sz="6000" u="sng" dirty="0">
              <a:latin typeface="Jokerman" pitchFamily="82" charset="0"/>
            </a:endParaRPr>
          </a:p>
        </p:txBody>
      </p:sp>
      <p:sp>
        <p:nvSpPr>
          <p:cNvPr id="3" name="Content Placeholder 2"/>
          <p:cNvSpPr>
            <a:spLocks noGrp="1"/>
          </p:cNvSpPr>
          <p:nvPr>
            <p:ph idx="1"/>
          </p:nvPr>
        </p:nvSpPr>
        <p:spPr/>
        <p:txBody>
          <a:bodyPr/>
          <a:lstStyle/>
          <a:p>
            <a:r>
              <a:rPr lang="en-US" dirty="0" smtClean="0"/>
              <a:t>This is a </a:t>
            </a:r>
            <a:r>
              <a:rPr lang="en-US" u="sng" dirty="0" smtClean="0"/>
              <a:t>harmful bacteria that can make you very sick!</a:t>
            </a:r>
            <a:endParaRPr lang="en-US" u="sng" dirty="0"/>
          </a:p>
        </p:txBody>
      </p:sp>
      <p:pic>
        <p:nvPicPr>
          <p:cNvPr id="4" name="Content Placeholder 4" descr="salmonella.jpg"/>
          <p:cNvPicPr>
            <a:picLocks noChangeAspect="1"/>
          </p:cNvPicPr>
          <p:nvPr/>
        </p:nvPicPr>
        <p:blipFill>
          <a:blip r:embed="rId2" cstate="print"/>
          <a:stretch>
            <a:fillRect/>
          </a:stretch>
        </p:blipFill>
        <p:spPr>
          <a:xfrm>
            <a:off x="3124200" y="2133600"/>
            <a:ext cx="5207000" cy="4368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4800" dirty="0" smtClean="0">
                <a:latin typeface="Berlin Sans FB" pitchFamily="34" charset="0"/>
              </a:rPr>
              <a:t>How do these bacteria </a:t>
            </a:r>
            <a:r>
              <a:rPr lang="en-US" sz="4800" i="1" dirty="0" smtClean="0">
                <a:latin typeface="Berlin Sans FB" pitchFamily="34" charset="0"/>
              </a:rPr>
              <a:t>travel </a:t>
            </a:r>
            <a:r>
              <a:rPr lang="en-US" sz="4800" dirty="0" smtClean="0">
                <a:latin typeface="Berlin Sans FB" pitchFamily="34" charset="0"/>
              </a:rPr>
              <a:t>? </a:t>
            </a:r>
            <a:endParaRPr lang="en-US" sz="4800" dirty="0">
              <a:latin typeface="Berlin Sans FB" pitchFamily="34" charset="0"/>
            </a:endParaRPr>
          </a:p>
        </p:txBody>
      </p:sp>
      <p:sp>
        <p:nvSpPr>
          <p:cNvPr id="3" name="Content Placeholder 2"/>
          <p:cNvSpPr>
            <a:spLocks noGrp="1"/>
          </p:cNvSpPr>
          <p:nvPr>
            <p:ph idx="1"/>
          </p:nvPr>
        </p:nvSpPr>
        <p:spPr/>
        <p:txBody>
          <a:bodyPr/>
          <a:lstStyle/>
          <a:p>
            <a:r>
              <a:rPr lang="en-US" dirty="0" smtClean="0"/>
              <a:t>Well, they can’t travel far by themselves</a:t>
            </a:r>
          </a:p>
          <a:p>
            <a:endParaRPr lang="en-US" dirty="0" smtClean="0"/>
          </a:p>
          <a:p>
            <a:r>
              <a:rPr lang="en-US" dirty="0" smtClean="0"/>
              <a:t>People, animals, insects, and objects </a:t>
            </a:r>
            <a:endParaRPr lang="en-US" dirty="0"/>
          </a:p>
        </p:txBody>
      </p:sp>
      <p:pic>
        <p:nvPicPr>
          <p:cNvPr id="14338" name="Picture 2" descr="C:\Documents and Settings\kcs user\Local Settings\Temporary Internet Files\Content.IE5\KXXQFW1C\MPj03143770000[1].jpg"/>
          <p:cNvPicPr>
            <a:picLocks noChangeAspect="1" noChangeArrowheads="1"/>
          </p:cNvPicPr>
          <p:nvPr/>
        </p:nvPicPr>
        <p:blipFill>
          <a:blip r:embed="rId2" cstate="print"/>
          <a:srcRect/>
          <a:stretch>
            <a:fillRect/>
          </a:stretch>
        </p:blipFill>
        <p:spPr bwMode="auto">
          <a:xfrm>
            <a:off x="6934200" y="2895600"/>
            <a:ext cx="1914144" cy="3657600"/>
          </a:xfrm>
          <a:prstGeom prst="rect">
            <a:avLst/>
          </a:prstGeom>
          <a:noFill/>
        </p:spPr>
      </p:pic>
      <p:pic>
        <p:nvPicPr>
          <p:cNvPr id="14339" name="Picture 3" descr="C:\Documents and Settings\kcs user\Local Settings\Temporary Internet Files\Content.IE5\LLQBELL2\MPj04306060000[1].jpg"/>
          <p:cNvPicPr>
            <a:picLocks noChangeAspect="1" noChangeArrowheads="1"/>
          </p:cNvPicPr>
          <p:nvPr/>
        </p:nvPicPr>
        <p:blipFill>
          <a:blip r:embed="rId3" cstate="print"/>
          <a:srcRect/>
          <a:stretch>
            <a:fillRect/>
          </a:stretch>
        </p:blipFill>
        <p:spPr bwMode="auto">
          <a:xfrm>
            <a:off x="914400" y="3840480"/>
            <a:ext cx="4506919" cy="30175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Autofit/>
          </a:bodyPr>
          <a:lstStyle/>
          <a:p>
            <a:r>
              <a:rPr lang="en-US" sz="4800" dirty="0" smtClean="0">
                <a:latin typeface="Berlin Sans FB" pitchFamily="34" charset="0"/>
              </a:rPr>
              <a:t>How do bacteria get in my food? </a:t>
            </a:r>
            <a:endParaRPr lang="en-US" sz="4800" dirty="0">
              <a:latin typeface="Berlin Sans FB" pitchFamily="34" charset="0"/>
            </a:endParaRPr>
          </a:p>
        </p:txBody>
      </p:sp>
      <p:sp>
        <p:nvSpPr>
          <p:cNvPr id="3" name="Content Placeholder 2"/>
          <p:cNvSpPr>
            <a:spLocks noGrp="1"/>
          </p:cNvSpPr>
          <p:nvPr>
            <p:ph idx="1"/>
          </p:nvPr>
        </p:nvSpPr>
        <p:spPr/>
        <p:txBody>
          <a:bodyPr/>
          <a:lstStyle/>
          <a:p>
            <a:r>
              <a:rPr lang="en-US" dirty="0" smtClean="0"/>
              <a:t>Harmful bacteria can occur naturally in food when you buy it  </a:t>
            </a:r>
          </a:p>
          <a:p>
            <a:r>
              <a:rPr lang="en-US" sz="4000" b="1" dirty="0" smtClean="0"/>
              <a:t>Most arrive through careless handling when food is prepared and served. </a:t>
            </a:r>
          </a:p>
        </p:txBody>
      </p:sp>
      <p:pic>
        <p:nvPicPr>
          <p:cNvPr id="4" name="MSj03885190000[1].wav">
            <a:hlinkClick r:id="" action="ppaction://media"/>
          </p:cNvPr>
          <p:cNvPicPr>
            <a:picLocks noRot="1" noChangeAspect="1"/>
          </p:cNvPicPr>
          <p:nvPr>
            <a:wavAudioFile r:embed="rId1" name="MSj03885190000[1].wav"/>
          </p:nvPr>
        </p:nvPicPr>
        <p:blipFill>
          <a:blip r:embed="rId4" cstate="print"/>
          <a:stretch>
            <a:fillRect/>
          </a:stretch>
        </p:blipFill>
        <p:spPr>
          <a:xfrm>
            <a:off x="4724400" y="4953000"/>
            <a:ext cx="304800" cy="304800"/>
          </a:xfrm>
          <a:prstGeom prst="rect">
            <a:avLst/>
          </a:prstGeom>
        </p:spPr>
      </p:pic>
      <p:pic>
        <p:nvPicPr>
          <p:cNvPr id="15362" name="Picture 2" descr="C:\Documents and Settings\kcs user\Local Settings\Temporary Internet Files\Content.IE5\ABSOEZ80\MCj03474050000[1].wmf"/>
          <p:cNvPicPr>
            <a:picLocks noChangeAspect="1" noChangeArrowheads="1"/>
          </p:cNvPicPr>
          <p:nvPr/>
        </p:nvPicPr>
        <p:blipFill>
          <a:blip r:embed="rId5" cstate="print"/>
          <a:srcRect/>
          <a:stretch>
            <a:fillRect/>
          </a:stretch>
        </p:blipFill>
        <p:spPr bwMode="auto">
          <a:xfrm>
            <a:off x="7162800" y="4190999"/>
            <a:ext cx="1502429" cy="23774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524" fill="hold"/>
                                        <p:tgtEl>
                                          <p:spTgt spid="4"/>
                                        </p:tgtEl>
                                      </p:cBhvr>
                                    </p:cmd>
                                  </p:childTnLst>
                                </p:cTn>
                              </p:par>
                            </p:childTnLst>
                          </p:cTn>
                        </p:par>
                      </p:childTnLst>
                    </p:cTn>
                  </p:par>
                </p:childTnLst>
              </p:cTn>
              <p:nextCondLst>
                <p:cond evt="onClick" delay="0">
                  <p:tgtEl>
                    <p:spTgt spid="4"/>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3382</TotalTime>
  <Words>782</Words>
  <Application>Microsoft Office PowerPoint</Application>
  <PresentationFormat>On-screen Show (4:3)</PresentationFormat>
  <Paragraphs>131</Paragraphs>
  <Slides>25</Slides>
  <Notes>0</Notes>
  <HiddenSlides>0</HiddenSlides>
  <MMClips>1</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25</vt:i4>
      </vt:variant>
    </vt:vector>
  </HeadingPairs>
  <TitlesOfParts>
    <vt:vector size="41" baseType="lpstr">
      <vt:lpstr>Arial</vt:lpstr>
      <vt:lpstr>Berlin Sans FB</vt:lpstr>
      <vt:lpstr>Berlin Sans FB Demi</vt:lpstr>
      <vt:lpstr>Bodoni MT Black</vt:lpstr>
      <vt:lpstr>Calibri</vt:lpstr>
      <vt:lpstr>Comic Sans MS</vt:lpstr>
      <vt:lpstr>Cooper Black</vt:lpstr>
      <vt:lpstr>Elephant</vt:lpstr>
      <vt:lpstr>Impact</vt:lpstr>
      <vt:lpstr>Jokerman</vt:lpstr>
      <vt:lpstr>Lucida Bright</vt:lpstr>
      <vt:lpstr>Matura MT Script Capitals</vt:lpstr>
      <vt:lpstr>Rockwell</vt:lpstr>
      <vt:lpstr>Snap ITC</vt:lpstr>
      <vt:lpstr>Times New Roman</vt:lpstr>
      <vt:lpstr>Office Theme</vt:lpstr>
      <vt:lpstr>   Food and Kitchen Safety</vt:lpstr>
      <vt:lpstr>Vocabulary Words:  These will be underlined on the slides. </vt:lpstr>
      <vt:lpstr>Food Safety</vt:lpstr>
      <vt:lpstr>But, there are things you can do to prevent contaminants!</vt:lpstr>
      <vt:lpstr>Food Borne Illness  (AKA Food Poisoning)</vt:lpstr>
      <vt:lpstr>Food Borne Illness </vt:lpstr>
      <vt:lpstr>Salmonella </vt:lpstr>
      <vt:lpstr>How do these bacteria travel ? </vt:lpstr>
      <vt:lpstr>How do bacteria get in my food? </vt:lpstr>
      <vt:lpstr>Food Borne Illness….</vt:lpstr>
      <vt:lpstr>Food Safety: </vt:lpstr>
      <vt:lpstr>The 4 Food Safety Practices</vt:lpstr>
      <vt:lpstr>The 4 food safety practices</vt:lpstr>
      <vt:lpstr>Tips When Cooking: </vt:lpstr>
      <vt:lpstr>Cleanliness in the Kitchen</vt:lpstr>
      <vt:lpstr>Personal Hygiene </vt:lpstr>
      <vt:lpstr>20-Second Scrub </vt:lpstr>
      <vt:lpstr>A Kitchen With Proper Sanitation</vt:lpstr>
      <vt:lpstr>Cross Contaminate </vt:lpstr>
      <vt:lpstr>It’s also important to  cook food thoroughly and  to refrigerate it promptly.  </vt:lpstr>
      <vt:lpstr>This is how we wash dishes: </vt:lpstr>
      <vt:lpstr>Let’s read about the “School Dance Disaster.” You will need your journal!</vt:lpstr>
      <vt:lpstr>PowerPoint Presentation</vt:lpstr>
      <vt:lpstr>PowerPoint Presentation</vt:lpstr>
      <vt:lpstr>PowerPoint Presentation</vt:lpstr>
    </vt:vector>
  </TitlesOfParts>
  <Company>Kannapolis City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in the Kitchen &amp; Cooking </dc:title>
  <dc:creator>kristen.weber</dc:creator>
  <cp:lastModifiedBy>Waye, Kari (ASD-N)</cp:lastModifiedBy>
  <cp:revision>174</cp:revision>
  <cp:lastPrinted>2015-09-15T16:59:03Z</cp:lastPrinted>
  <dcterms:created xsi:type="dcterms:W3CDTF">2011-09-29T18:51:07Z</dcterms:created>
  <dcterms:modified xsi:type="dcterms:W3CDTF">2015-09-15T16:59:17Z</dcterms:modified>
</cp:coreProperties>
</file>