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BFCCB-01C0-4B10-99C7-AA0083261BFB}"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BFCCB-01C0-4B10-99C7-AA0083261BFB}"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BFCCB-01C0-4B10-99C7-AA0083261BFB}"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DBFCCB-01C0-4B10-99C7-AA0083261BFB}"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DBFCCB-01C0-4B10-99C7-AA0083261BFB}"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BFCCB-01C0-4B10-99C7-AA0083261BFB}"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BFCCB-01C0-4B10-99C7-AA0083261BFB}"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BFCCB-01C0-4B10-99C7-AA0083261BFB}"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CA9A-2ABE-4023-9C19-E2166E3B542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BFCCB-01C0-4B10-99C7-AA0083261BFB}" type="datetimeFigureOut">
              <a:rPr lang="en-US" smtClean="0"/>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3CA9A-2ABE-4023-9C19-E2166E3B54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iver.png"/>
          <p:cNvPicPr>
            <a:picLocks noChangeAspect="1"/>
          </p:cNvPicPr>
          <p:nvPr/>
        </p:nvPicPr>
        <p:blipFill>
          <a:blip r:embed="rId2" cstate="print"/>
          <a:stretch>
            <a:fillRect/>
          </a:stretch>
        </p:blipFill>
        <p:spPr>
          <a:xfrm>
            <a:off x="2781300" y="381000"/>
            <a:ext cx="3581400" cy="594841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bg1"/>
                </a:solidFill>
                <a:latin typeface="Algerian" pitchFamily="82" charset="0"/>
              </a:rPr>
              <a:t>The Giver</a:t>
            </a:r>
            <a:r>
              <a:rPr lang="en-US" dirty="0" smtClean="0">
                <a:solidFill>
                  <a:schemeClr val="bg1"/>
                </a:solidFill>
                <a:latin typeface="Algerian" pitchFamily="82" charset="0"/>
              </a:rPr>
              <a:t> Synopsis</a:t>
            </a:r>
            <a:endParaRPr lang="en-US" u="sng" dirty="0">
              <a:solidFill>
                <a:schemeClr val="bg1"/>
              </a:solidFill>
              <a:latin typeface="Algerian" pitchFamily="82" charset="0"/>
            </a:endParaRPr>
          </a:p>
        </p:txBody>
      </p:sp>
      <p:sp>
        <p:nvSpPr>
          <p:cNvPr id="3" name="Content Placeholder 2"/>
          <p:cNvSpPr>
            <a:spLocks noGrp="1"/>
          </p:cNvSpPr>
          <p:nvPr>
            <p:ph idx="1"/>
          </p:nvPr>
        </p:nvSpPr>
        <p:spPr/>
        <p:txBody>
          <a:bodyPr>
            <a:normAutofit fontScale="77500" lnSpcReduction="20000"/>
          </a:bodyPr>
          <a:lstStyle/>
          <a:p>
            <a:pPr lvl="0"/>
            <a:r>
              <a:rPr lang="en-US" u="sng" dirty="0">
                <a:solidFill>
                  <a:schemeClr val="bg1"/>
                </a:solidFill>
              </a:rPr>
              <a:t>The </a:t>
            </a:r>
            <a:r>
              <a:rPr lang="en-US" u="sng" dirty="0" smtClean="0">
                <a:solidFill>
                  <a:schemeClr val="bg1"/>
                </a:solidFill>
              </a:rPr>
              <a:t>Giver</a:t>
            </a:r>
            <a:r>
              <a:rPr lang="en-US" dirty="0" smtClean="0">
                <a:solidFill>
                  <a:schemeClr val="bg1"/>
                </a:solidFill>
              </a:rPr>
              <a:t> is </a:t>
            </a:r>
            <a:r>
              <a:rPr lang="en-US" dirty="0">
                <a:solidFill>
                  <a:schemeClr val="bg1"/>
                </a:solidFill>
              </a:rPr>
              <a:t>a novel </a:t>
            </a:r>
            <a:r>
              <a:rPr lang="en-US" dirty="0" smtClean="0">
                <a:solidFill>
                  <a:schemeClr val="bg1"/>
                </a:solidFill>
              </a:rPr>
              <a:t>unlike </a:t>
            </a:r>
            <a:r>
              <a:rPr lang="en-US" dirty="0">
                <a:solidFill>
                  <a:schemeClr val="bg1"/>
                </a:solidFill>
              </a:rPr>
              <a:t>any other that I have read.  </a:t>
            </a:r>
            <a:r>
              <a:rPr lang="en-US" dirty="0" smtClean="0">
                <a:solidFill>
                  <a:schemeClr val="bg1"/>
                </a:solidFill>
              </a:rPr>
              <a:t>It’s </a:t>
            </a:r>
            <a:r>
              <a:rPr lang="en-US" dirty="0">
                <a:solidFill>
                  <a:schemeClr val="bg1"/>
                </a:solidFill>
              </a:rPr>
              <a:t>set in the future and is told from the perspective of </a:t>
            </a:r>
            <a:r>
              <a:rPr lang="en-US" dirty="0" smtClean="0">
                <a:solidFill>
                  <a:schemeClr val="bg1"/>
                </a:solidFill>
              </a:rPr>
              <a:t>an 11 </a:t>
            </a:r>
            <a:r>
              <a:rPr lang="en-US" dirty="0">
                <a:solidFill>
                  <a:schemeClr val="bg1"/>
                </a:solidFill>
              </a:rPr>
              <a:t>year old boy named Jonas.  Jonas lives in a community that is very different from ours.  The reader discovers very quickly that there are many rules and regulations in this community, but that it is also an extremely safe place to live.  Everyone in this community has a purpose, a job, a family, enough food to eat and shelter to keep them safe.  Sounds like the perfect world right?  During the book, Jonas learns that he is someone different from those around him and begins to develop a knowledge that only one other member of this community has.  Left with this knowledge, Jonas is forced to grow up very fast, and make some very difficult decisions.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lgerian" pitchFamily="82" charset="0"/>
              </a:rPr>
              <a:t>The main characters</a:t>
            </a:r>
            <a:endParaRPr lang="en-US" dirty="0">
              <a:solidFill>
                <a:schemeClr val="bg1"/>
              </a:solidFill>
              <a:latin typeface="Algerian" pitchFamily="82" charset="0"/>
            </a:endParaRPr>
          </a:p>
        </p:txBody>
      </p:sp>
      <p:sp>
        <p:nvSpPr>
          <p:cNvPr id="3" name="Content Placeholder 2"/>
          <p:cNvSpPr>
            <a:spLocks noGrp="1"/>
          </p:cNvSpPr>
          <p:nvPr>
            <p:ph idx="1"/>
          </p:nvPr>
        </p:nvSpPr>
        <p:spPr/>
        <p:txBody>
          <a:bodyPr>
            <a:normAutofit fontScale="92500"/>
          </a:bodyPr>
          <a:lstStyle/>
          <a:p>
            <a:r>
              <a:rPr lang="en-US" dirty="0" smtClean="0">
                <a:solidFill>
                  <a:schemeClr val="bg1"/>
                </a:solidFill>
              </a:rPr>
              <a:t>Jonas- an intelligent 11 year old boy who is very serious.  He is the main character and he follows the rules of his community very closely. </a:t>
            </a:r>
          </a:p>
          <a:p>
            <a:r>
              <a:rPr lang="en-US" dirty="0" smtClean="0">
                <a:solidFill>
                  <a:schemeClr val="bg1"/>
                </a:solidFill>
              </a:rPr>
              <a:t>His family- mother (a judge), father (cares for babies), sister (a chatty young girl).</a:t>
            </a:r>
          </a:p>
          <a:p>
            <a:r>
              <a:rPr lang="en-US" dirty="0" smtClean="0">
                <a:solidFill>
                  <a:schemeClr val="bg1"/>
                </a:solidFill>
              </a:rPr>
              <a:t>Asher- Jonas’ best friend who is very silly and often makes mistakes.</a:t>
            </a:r>
          </a:p>
          <a:p>
            <a:r>
              <a:rPr lang="en-US" dirty="0" smtClean="0">
                <a:solidFill>
                  <a:schemeClr val="bg1"/>
                </a:solidFill>
              </a:rPr>
              <a:t>Fiona- a female who Jonas is good friends with.  She is gentle and kind.</a:t>
            </a: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Algerian" pitchFamily="82" charset="0"/>
              </a:rPr>
              <a:t>The Big Four questions</a:t>
            </a:r>
            <a:endParaRPr lang="en-US" dirty="0">
              <a:solidFill>
                <a:schemeClr val="bg1"/>
              </a:solidFill>
              <a:latin typeface="Algerian" pitchFamily="82" charset="0"/>
            </a:endParaRPr>
          </a:p>
        </p:txBody>
      </p:sp>
      <p:sp>
        <p:nvSpPr>
          <p:cNvPr id="3" name="Content Placeholder 2"/>
          <p:cNvSpPr>
            <a:spLocks noGrp="1"/>
          </p:cNvSpPr>
          <p:nvPr>
            <p:ph idx="1"/>
          </p:nvPr>
        </p:nvSpPr>
        <p:spPr/>
        <p:txBody>
          <a:bodyPr/>
          <a:lstStyle/>
          <a:p>
            <a:pPr>
              <a:buNone/>
            </a:pPr>
            <a:r>
              <a:rPr lang="en-US" sz="3600" dirty="0" smtClean="0">
                <a:solidFill>
                  <a:schemeClr val="bg1"/>
                </a:solidFill>
              </a:rPr>
              <a:t>1) This </a:t>
            </a:r>
            <a:r>
              <a:rPr lang="en-US" sz="3600" dirty="0">
                <a:solidFill>
                  <a:schemeClr val="bg1"/>
                </a:solidFill>
              </a:rPr>
              <a:t>book </a:t>
            </a:r>
            <a:r>
              <a:rPr lang="en-US" sz="3600" dirty="0" smtClean="0">
                <a:solidFill>
                  <a:schemeClr val="bg1"/>
                </a:solidFill>
              </a:rPr>
              <a:t>makes </a:t>
            </a:r>
            <a:r>
              <a:rPr lang="en-US" sz="3600" dirty="0">
                <a:solidFill>
                  <a:schemeClr val="bg1"/>
                </a:solidFill>
              </a:rPr>
              <a:t>you question the world around you.  The characters and their circumstances stay with you and you are left thinking about them long after you’ve finished the novel.  I’ve read it at least a dozen times, and each time, I learn something new.</a:t>
            </a:r>
          </a:p>
          <a:p>
            <a:pPr>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chemeClr val="bg1"/>
                </a:solidFill>
              </a:rPr>
              <a:t>2) </a:t>
            </a:r>
            <a:r>
              <a:rPr lang="en-US" dirty="0">
                <a:solidFill>
                  <a:schemeClr val="bg1"/>
                </a:solidFill>
              </a:rPr>
              <a:t>Most important thing the </a:t>
            </a:r>
            <a:r>
              <a:rPr lang="en-US" dirty="0" smtClean="0">
                <a:solidFill>
                  <a:schemeClr val="bg1"/>
                </a:solidFill>
              </a:rPr>
              <a:t>Lois Lowry wants </a:t>
            </a:r>
            <a:r>
              <a:rPr lang="en-US" dirty="0">
                <a:solidFill>
                  <a:schemeClr val="bg1"/>
                </a:solidFill>
              </a:rPr>
              <a:t>you to </a:t>
            </a:r>
            <a:r>
              <a:rPr lang="en-US" dirty="0" smtClean="0">
                <a:solidFill>
                  <a:schemeClr val="bg1"/>
                </a:solidFill>
              </a:rPr>
              <a:t>know is to </a:t>
            </a:r>
            <a:r>
              <a:rPr lang="en-US" dirty="0">
                <a:solidFill>
                  <a:schemeClr val="bg1"/>
                </a:solidFill>
              </a:rPr>
              <a:t>take the good with the bad.  Free will and choice are very important things. Life gets messy, but that’s what makes it beautiful</a:t>
            </a:r>
            <a:r>
              <a:rPr lang="en-US" dirty="0" smtClean="0">
                <a:solidFill>
                  <a:schemeClr val="bg1"/>
                </a:solidFill>
              </a:rPr>
              <a:t>.  You can’t appreciate the sunshine if you’ve never felt the rain.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solidFill>
                  <a:schemeClr val="bg1"/>
                </a:solidFill>
              </a:rPr>
              <a:t>3) In order to understand and enjoy this book, the reader needs to have an understanding of what dystopian means.  This will allow them to enjoy the book from the very beginning.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solidFill>
                  <a:schemeClr val="bg1"/>
                </a:solidFill>
              </a:rPr>
              <a:t>4) A connection that I’ve made when reading this novel is </a:t>
            </a:r>
            <a:r>
              <a:rPr lang="en-US" dirty="0" smtClean="0">
                <a:solidFill>
                  <a:schemeClr val="bg1"/>
                </a:solidFill>
              </a:rPr>
              <a:t>when Jonas sees a library for the first time and the Giver’s explanation of books.  Obviously I’ve seen many books in my life time, but my connection has to do with the importance of literature and history.  In this society, the citizens don’t know their history.  I believe that every human should study history!  If you don’t know where you’ve been, then you can’t know where you are going.</a:t>
            </a:r>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475</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The Giver Synopsis</vt:lpstr>
      <vt:lpstr>The main characters</vt:lpstr>
      <vt:lpstr>The Big Four questions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DT16</dc:creator>
  <cp:lastModifiedBy>Perry, Laura (ASD-N)</cp:lastModifiedBy>
  <cp:revision>7</cp:revision>
  <dcterms:created xsi:type="dcterms:W3CDTF">2015-03-09T19:49:55Z</dcterms:created>
  <dcterms:modified xsi:type="dcterms:W3CDTF">2015-03-10T11:07:17Z</dcterms:modified>
</cp:coreProperties>
</file>