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3" r:id="rId2"/>
    <p:sldId id="261" r:id="rId3"/>
    <p:sldId id="256" r:id="rId4"/>
    <p:sldId id="258" r:id="rId5"/>
    <p:sldId id="257" r:id="rId6"/>
    <p:sldId id="259" r:id="rId7"/>
    <p:sldId id="264" r:id="rId8"/>
    <p:sldId id="260"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FEA57E-7C1A-457B-A4CD-5DCEB057B502}" type="datetime1">
              <a:rPr lang="en-US" smtClean="0"/>
              <a:t>10/31/2021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54398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FE42E8-8B57-452D-A122-4DCE9AC771EF}" type="datetime1">
              <a:rPr lang="en-US" smtClean="0"/>
              <a:t>10/31/2021</a:t>
            </a:fld>
            <a:endParaRPr lang="en-US"/>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9709286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3FE42E8-8B57-452D-A122-4DCE9AC771EF}" type="datetime1">
              <a:rPr lang="en-US" smtClean="0"/>
              <a:t>10/31/2021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4229466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3FE42E8-8B57-452D-A122-4DCE9AC771EF}" type="datetime1">
              <a:rPr lang="en-US" smtClean="0"/>
              <a:t>10/31/2021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112491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E42E8-8B57-452D-A122-4DCE9AC771EF}" type="datetime1">
              <a:rPr lang="en-US" smtClean="0"/>
              <a:t>10/31/2021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32978947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FE42E8-8B57-452D-A122-4DCE9AC771EF}" type="datetime1">
              <a:rPr lang="en-US" smtClean="0"/>
              <a:t>10/31/2021</a:t>
            </a:fld>
            <a:endParaRPr lang="en-US"/>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27594406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FE42E8-8B57-452D-A122-4DCE9AC771EF}" type="datetime1">
              <a:rPr lang="en-US" smtClean="0"/>
              <a:t>10/31/2021</a:t>
            </a:fld>
            <a:endParaRPr lang="en-US"/>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pPr/>
              <a:t>‹#›</a:t>
            </a:fld>
            <a:endParaRPr lang="en-US"/>
          </a:p>
        </p:txBody>
      </p:sp>
    </p:spTree>
    <p:extLst>
      <p:ext uri="{BB962C8B-B14F-4D97-AF65-F5344CB8AC3E}">
        <p14:creationId xmlns:p14="http://schemas.microsoft.com/office/powerpoint/2010/main" val="11515897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89749-A4CD-447F-8298-2B7988C91CEA}" type="datetime1">
              <a:rPr lang="en-US" smtClean="0"/>
              <a:t>10/31/2021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35384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444D3-C0BA-4587-A56C-581AB9F841BE}" type="datetime1">
              <a:rPr lang="en-US" smtClean="0"/>
              <a:t>10/31/2021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0776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01AF2CE-4F37-411C-A3EE-BBBE223265BF}" type="datetime1">
              <a:rPr lang="en-US" smtClean="0"/>
              <a:t>10/31/2021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9090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083D4-708C-4BB5-B4FD-30CE9FA12FD5}" type="datetime1">
              <a:rPr lang="en-US" smtClean="0"/>
              <a:t>10/31/2021</a:t>
            </a:fld>
            <a:endParaRPr lang="en-US"/>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7661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D239B2-65BC-4C2A-A62B-3EABFE9590E4}" type="datetime1">
              <a:rPr lang="en-US" smtClean="0"/>
              <a:t>10/31/2021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2294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E05F5A-E4A3-476F-A89E-C2B73F2431E4}" type="datetime1">
              <a:rPr lang="en-US" smtClean="0"/>
              <a:t>10/31/2021</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1943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3761515-4A26-4F31-9F61-5A10B1FABBFC}" type="datetime1">
              <a:rPr lang="en-US" smtClean="0"/>
              <a:t>10/31/2021</a:t>
            </a:fld>
            <a:endParaRPr lang="en-US"/>
          </a:p>
        </p:txBody>
      </p:sp>
      <p:sp>
        <p:nvSpPr>
          <p:cNvPr id="5" name="Footer Placeholder 3"/>
          <p:cNvSpPr>
            <a:spLocks noGrp="1"/>
          </p:cNvSpPr>
          <p:nvPr>
            <p:ph type="ftr" sz="quarter" idx="11"/>
          </p:nvPr>
        </p:nvSpPr>
        <p:spPr/>
        <p:txBody>
          <a:bodyPr/>
          <a:lstStyle/>
          <a:p>
            <a:r>
              <a:rPr lang="en-US"/>
              <a:t>Sample Footer Text</a:t>
            </a:r>
          </a:p>
        </p:txBody>
      </p:sp>
      <p:sp>
        <p:nvSpPr>
          <p:cNvPr id="6" name="Slide Number Placeholder 4"/>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2229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75DC65-7D1F-4BAB-9695-F7E734143E14}" type="datetime1">
              <a:rPr lang="en-US" smtClean="0"/>
              <a:t>10/31/2021</a:t>
            </a:fld>
            <a:endParaRPr lang="en-US"/>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7239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E624077-BD55-4036-8E92-6558FDF3B653}" type="datetime1">
              <a:rPr lang="en-US" smtClean="0"/>
              <a:t>10/31/2021</a:t>
            </a:fld>
            <a:endParaRPr lang="en-US"/>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9132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4225F2-7107-4609-BCC2-77C63064A5E8}" type="datetime1">
              <a:rPr lang="en-US" smtClean="0"/>
              <a:t>10/31/2021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4706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FE42E8-8B57-452D-A122-4DCE9AC771EF}" type="datetime1">
              <a:rPr lang="en-US" smtClean="0"/>
              <a:t>10/31/2021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45311097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tL4v9KJpjXo?feature=oembed" TargetMode="Externa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B79B-E1DA-4F76-964D-2FCB4CFCA889}"/>
              </a:ext>
            </a:extLst>
          </p:cNvPr>
          <p:cNvSpPr>
            <a:spLocks noGrp="1"/>
          </p:cNvSpPr>
          <p:nvPr>
            <p:ph type="title"/>
          </p:nvPr>
        </p:nvSpPr>
        <p:spPr/>
        <p:txBody>
          <a:bodyPr/>
          <a:lstStyle/>
          <a:p>
            <a:r>
              <a:rPr lang="en-US" dirty="0"/>
              <a:t>                Instructions</a:t>
            </a:r>
          </a:p>
        </p:txBody>
      </p:sp>
      <p:sp>
        <p:nvSpPr>
          <p:cNvPr id="3" name="Content Placeholder 2">
            <a:extLst>
              <a:ext uri="{FF2B5EF4-FFF2-40B4-BE49-F238E27FC236}">
                <a16:creationId xmlns:a16="http://schemas.microsoft.com/office/drawing/2014/main" id="{8E98355F-6800-49FB-A3D5-86576AC46DC4}"/>
              </a:ext>
            </a:extLst>
          </p:cNvPr>
          <p:cNvSpPr>
            <a:spLocks noGrp="1"/>
          </p:cNvSpPr>
          <p:nvPr>
            <p:ph idx="1"/>
          </p:nvPr>
        </p:nvSpPr>
        <p:spPr>
          <a:xfrm>
            <a:off x="1103312" y="1252026"/>
            <a:ext cx="8946541" cy="4996374"/>
          </a:xfrm>
        </p:spPr>
        <p:txBody>
          <a:bodyPr>
            <a:normAutofit fontScale="92500"/>
          </a:bodyPr>
          <a:lstStyle/>
          <a:p>
            <a:r>
              <a:rPr lang="en-US" dirty="0"/>
              <a:t>Some slides have an audio recording. Click on the button on the lower right-hand corner of the slide to hear the audio recording.</a:t>
            </a:r>
          </a:p>
          <a:p>
            <a:r>
              <a:rPr lang="en-US" dirty="0"/>
              <a:t>Each slide has an activity. Complete each activity on each slide before moving on to the next slide. Complete activities in the order presented beginning with Slide two, then slide three, all the way to slide nine.</a:t>
            </a:r>
          </a:p>
          <a:p>
            <a:r>
              <a:rPr lang="en-US" dirty="0"/>
              <a:t>Slide number two asks you to access FLORA. The web site address is given. You must complete each part of the FLORA activities before moving on in this order:  (</a:t>
            </a:r>
            <a:r>
              <a:rPr lang="en-US" dirty="0" err="1"/>
              <a:t>J’écoute</a:t>
            </a:r>
            <a:r>
              <a:rPr lang="en-US" dirty="0"/>
              <a:t>, Je </a:t>
            </a:r>
            <a:r>
              <a:rPr lang="en-US" dirty="0" err="1"/>
              <a:t>lis</a:t>
            </a:r>
            <a:r>
              <a:rPr lang="en-US" dirty="0"/>
              <a:t>, </a:t>
            </a:r>
            <a:r>
              <a:rPr lang="en-US" dirty="0" err="1"/>
              <a:t>J’écris</a:t>
            </a:r>
            <a:r>
              <a:rPr lang="en-US" dirty="0"/>
              <a:t>, Je </a:t>
            </a:r>
            <a:r>
              <a:rPr lang="en-US" dirty="0" err="1"/>
              <a:t>chante</a:t>
            </a:r>
            <a:r>
              <a:rPr lang="en-US" dirty="0"/>
              <a:t>, Je </a:t>
            </a:r>
            <a:r>
              <a:rPr lang="en-US" dirty="0" err="1"/>
              <a:t>fais</a:t>
            </a:r>
            <a:r>
              <a:rPr lang="en-US" dirty="0"/>
              <a:t> des </a:t>
            </a:r>
            <a:r>
              <a:rPr lang="en-US" dirty="0" err="1"/>
              <a:t>activités</a:t>
            </a:r>
            <a:r>
              <a:rPr lang="en-US" dirty="0"/>
              <a:t>) </a:t>
            </a:r>
          </a:p>
          <a:p>
            <a:r>
              <a:rPr lang="en-US" dirty="0"/>
              <a:t>Slide number six will ask you to read a story.  The first story is “Halloween Chez Les </a:t>
            </a:r>
            <a:r>
              <a:rPr lang="en-US" dirty="0" err="1"/>
              <a:t>Jumeaux</a:t>
            </a:r>
            <a:r>
              <a:rPr lang="en-US" dirty="0"/>
              <a:t>” which was introduced last week.  If you don’t have your copy of the story at home, it is available on slide number seven. </a:t>
            </a:r>
          </a:p>
          <a:p>
            <a:r>
              <a:rPr lang="en-US" dirty="0"/>
              <a:t>Please complete all written work for those activities that require written responses on separate sheets of </a:t>
            </a:r>
            <a:r>
              <a:rPr lang="en-US" dirty="0" err="1"/>
              <a:t>looseleaf</a:t>
            </a:r>
            <a:r>
              <a:rPr lang="en-US" dirty="0"/>
              <a:t>. Put the date and your name on each </a:t>
            </a:r>
            <a:r>
              <a:rPr lang="en-US" dirty="0" err="1"/>
              <a:t>looseleaf</a:t>
            </a:r>
            <a:r>
              <a:rPr lang="en-US" dirty="0"/>
              <a:t> sheet. Pass in all written work when classes resume.</a:t>
            </a:r>
          </a:p>
        </p:txBody>
      </p:sp>
    </p:spTree>
    <p:extLst>
      <p:ext uri="{BB962C8B-B14F-4D97-AF65-F5344CB8AC3E}">
        <p14:creationId xmlns:p14="http://schemas.microsoft.com/office/powerpoint/2010/main" val="382803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352C-B9D5-4D93-B80C-C2E4A73BD105}"/>
              </a:ext>
            </a:extLst>
          </p:cNvPr>
          <p:cNvSpPr>
            <a:spLocks noGrp="1"/>
          </p:cNvSpPr>
          <p:nvPr>
            <p:ph type="title"/>
          </p:nvPr>
        </p:nvSpPr>
        <p:spPr>
          <a:xfrm>
            <a:off x="646111" y="452717"/>
            <a:ext cx="9404723" cy="1784045"/>
          </a:xfrm>
        </p:spPr>
        <p:txBody>
          <a:bodyPr/>
          <a:lstStyle/>
          <a:p>
            <a:r>
              <a:rPr lang="en-US" sz="3600" dirty="0"/>
              <a:t>      </a:t>
            </a:r>
            <a:r>
              <a:rPr lang="en-US" sz="2400" dirty="0" err="1"/>
              <a:t>Rechauffement</a:t>
            </a:r>
            <a:r>
              <a:rPr lang="en-US" sz="3600" dirty="0"/>
              <a:t>: </a:t>
            </a:r>
            <a:r>
              <a:rPr lang="en-US" sz="2400" dirty="0"/>
              <a:t>FLORA et </a:t>
            </a:r>
            <a:r>
              <a:rPr lang="en-US" sz="2400" dirty="0" err="1"/>
              <a:t>Révision</a:t>
            </a:r>
            <a:r>
              <a:rPr lang="en-US" sz="2400" dirty="0"/>
              <a:t> de </a:t>
            </a:r>
            <a:r>
              <a:rPr lang="en-US" sz="2400" dirty="0" err="1"/>
              <a:t>vocabulaire</a:t>
            </a:r>
            <a:br>
              <a:rPr lang="en-US" sz="2400" dirty="0"/>
            </a:br>
            <a:r>
              <a:rPr lang="en-US" sz="2400" dirty="0"/>
              <a:t>             Warm up: FLORA and vocabulary review</a:t>
            </a:r>
            <a:br>
              <a:rPr lang="en-US" sz="3600" dirty="0"/>
            </a:br>
            <a:r>
              <a:rPr lang="en-US" sz="3600" dirty="0"/>
              <a:t>          </a:t>
            </a:r>
            <a:r>
              <a:rPr lang="en-US" sz="2400" dirty="0"/>
              <a:t>Approximately 60 minutes each day</a:t>
            </a:r>
          </a:p>
        </p:txBody>
      </p:sp>
      <p:sp>
        <p:nvSpPr>
          <p:cNvPr id="3" name="Content Placeholder 2">
            <a:extLst>
              <a:ext uri="{FF2B5EF4-FFF2-40B4-BE49-F238E27FC236}">
                <a16:creationId xmlns:a16="http://schemas.microsoft.com/office/drawing/2014/main" id="{D6314982-7FD0-4A52-B5A8-1AF71B9F5EF3}"/>
              </a:ext>
            </a:extLst>
          </p:cNvPr>
          <p:cNvSpPr>
            <a:spLocks noGrp="1"/>
          </p:cNvSpPr>
          <p:nvPr>
            <p:ph idx="1"/>
          </p:nvPr>
        </p:nvSpPr>
        <p:spPr>
          <a:xfrm>
            <a:off x="105202" y="2362407"/>
            <a:ext cx="12086798" cy="4361949"/>
          </a:xfrm>
        </p:spPr>
        <p:txBody>
          <a:bodyPr>
            <a:normAutofit fontScale="92500" lnSpcReduction="20000"/>
          </a:bodyPr>
          <a:lstStyle/>
          <a:p>
            <a:r>
              <a:rPr lang="en-US" sz="3300" dirty="0"/>
              <a:t>FLORA.nbed.nb.ca </a:t>
            </a:r>
            <a:r>
              <a:rPr lang="en-US" dirty="0"/>
              <a:t>: </a:t>
            </a:r>
            <a:r>
              <a:rPr lang="en-US" dirty="0" err="1"/>
              <a:t>Unité</a:t>
            </a:r>
            <a:r>
              <a:rPr lang="en-US" dirty="0"/>
              <a:t> 3:  </a:t>
            </a:r>
            <a:r>
              <a:rPr lang="en-US" dirty="0" err="1"/>
              <a:t>J’écoute</a:t>
            </a:r>
            <a:r>
              <a:rPr lang="en-US" dirty="0"/>
              <a:t> et je parle, Je </a:t>
            </a:r>
            <a:r>
              <a:rPr lang="en-US" dirty="0" err="1"/>
              <a:t>lis</a:t>
            </a:r>
            <a:r>
              <a:rPr lang="en-US" dirty="0"/>
              <a:t>, </a:t>
            </a:r>
            <a:r>
              <a:rPr lang="en-US" dirty="0" err="1"/>
              <a:t>J’écris</a:t>
            </a:r>
            <a:r>
              <a:rPr lang="en-US" dirty="0"/>
              <a:t>, Je </a:t>
            </a:r>
            <a:r>
              <a:rPr lang="en-US" dirty="0" err="1"/>
              <a:t>chante</a:t>
            </a:r>
            <a:r>
              <a:rPr lang="en-US" dirty="0"/>
              <a:t>, Je </a:t>
            </a:r>
            <a:r>
              <a:rPr lang="en-US" dirty="0" err="1"/>
              <a:t>fais</a:t>
            </a:r>
            <a:r>
              <a:rPr lang="en-US" dirty="0"/>
              <a:t> des </a:t>
            </a:r>
            <a:r>
              <a:rPr lang="en-US" dirty="0" err="1"/>
              <a:t>activités</a:t>
            </a:r>
            <a:r>
              <a:rPr lang="en-US" dirty="0"/>
              <a:t>   (40 minutes)</a:t>
            </a:r>
          </a:p>
          <a:p>
            <a:endParaRPr lang="en-US" dirty="0"/>
          </a:p>
          <a:p>
            <a:r>
              <a:rPr lang="en-US" dirty="0" err="1"/>
              <a:t>Youtube</a:t>
            </a:r>
            <a:r>
              <a:rPr lang="en-US" dirty="0"/>
              <a:t> video: Les </a:t>
            </a:r>
            <a:r>
              <a:rPr lang="en-US" dirty="0" err="1"/>
              <a:t>mois</a:t>
            </a:r>
            <a:r>
              <a:rPr lang="en-US" dirty="0"/>
              <a:t> de </a:t>
            </a:r>
            <a:r>
              <a:rPr lang="en-US" dirty="0" err="1"/>
              <a:t>l’année</a:t>
            </a:r>
            <a:r>
              <a:rPr lang="en-US" dirty="0"/>
              <a:t> Alain le Lait ( </a:t>
            </a:r>
            <a:r>
              <a:rPr lang="en-US" dirty="0" err="1"/>
              <a:t>écoutez</a:t>
            </a:r>
            <a:r>
              <a:rPr lang="en-US" dirty="0"/>
              <a:t> et </a:t>
            </a:r>
            <a:r>
              <a:rPr lang="en-US" dirty="0" err="1"/>
              <a:t>pratiquez</a:t>
            </a:r>
            <a:r>
              <a:rPr lang="en-US" dirty="0"/>
              <a:t>)     ( 5 minutes )</a:t>
            </a:r>
          </a:p>
          <a:p>
            <a:endParaRPr lang="en-US" dirty="0"/>
          </a:p>
          <a:p>
            <a:r>
              <a:rPr lang="en-US" dirty="0" err="1"/>
              <a:t>Youtube</a:t>
            </a:r>
            <a:r>
              <a:rPr lang="en-US" dirty="0"/>
              <a:t> video: Les </a:t>
            </a:r>
            <a:r>
              <a:rPr lang="en-US" dirty="0" err="1"/>
              <a:t>jours</a:t>
            </a:r>
            <a:r>
              <a:rPr lang="en-US" dirty="0"/>
              <a:t> de la </a:t>
            </a:r>
            <a:r>
              <a:rPr lang="en-US" dirty="0" err="1"/>
              <a:t>semaine</a:t>
            </a:r>
            <a:r>
              <a:rPr lang="en-US" dirty="0"/>
              <a:t> Alain le Lait (</a:t>
            </a:r>
            <a:r>
              <a:rPr lang="en-US" dirty="0" err="1"/>
              <a:t>écoutez</a:t>
            </a:r>
            <a:r>
              <a:rPr lang="en-US" dirty="0"/>
              <a:t> et </a:t>
            </a:r>
            <a:r>
              <a:rPr lang="en-US" dirty="0" err="1"/>
              <a:t>pratiquez</a:t>
            </a:r>
            <a:r>
              <a:rPr lang="en-US" dirty="0"/>
              <a:t>)   (5 minutes)</a:t>
            </a:r>
          </a:p>
          <a:p>
            <a:endParaRPr lang="en-US" dirty="0"/>
          </a:p>
          <a:p>
            <a:r>
              <a:rPr lang="en-US" dirty="0" err="1"/>
              <a:t>Youtube</a:t>
            </a:r>
            <a:r>
              <a:rPr lang="en-US" dirty="0"/>
              <a:t> video: Les </a:t>
            </a:r>
            <a:r>
              <a:rPr lang="en-US" dirty="0" err="1"/>
              <a:t>numéros</a:t>
            </a:r>
            <a:r>
              <a:rPr lang="en-US" dirty="0"/>
              <a:t> 1-20 Alain le Lait (</a:t>
            </a:r>
            <a:r>
              <a:rPr lang="en-US" dirty="0" err="1"/>
              <a:t>écoutez</a:t>
            </a:r>
            <a:r>
              <a:rPr lang="en-US" dirty="0"/>
              <a:t> et </a:t>
            </a:r>
            <a:r>
              <a:rPr lang="en-US" dirty="0" err="1"/>
              <a:t>pratiquez</a:t>
            </a:r>
            <a:r>
              <a:rPr lang="en-US" dirty="0"/>
              <a:t>)             (5 minutes)</a:t>
            </a:r>
          </a:p>
          <a:p>
            <a:pPr algn="l" fontAlgn="base"/>
            <a:r>
              <a:rPr lang="en-US" dirty="0" err="1"/>
              <a:t>Youtube</a:t>
            </a:r>
            <a:r>
              <a:rPr lang="en-US" dirty="0"/>
              <a:t> video: </a:t>
            </a:r>
            <a:r>
              <a:rPr lang="en-US" dirty="0" err="1"/>
              <a:t>Quel</a:t>
            </a:r>
            <a:r>
              <a:rPr lang="en-US" dirty="0"/>
              <a:t> temps fait-il Alain le Lait   (</a:t>
            </a:r>
            <a:r>
              <a:rPr lang="en-US" dirty="0" err="1"/>
              <a:t>écoutez</a:t>
            </a:r>
            <a:r>
              <a:rPr lang="en-US" dirty="0"/>
              <a:t> et </a:t>
            </a:r>
            <a:r>
              <a:rPr lang="en-US" dirty="0" err="1"/>
              <a:t>pratiquez</a:t>
            </a:r>
            <a:r>
              <a:rPr lang="en-US" dirty="0"/>
              <a:t>:          (5 minutes)  </a:t>
            </a:r>
            <a:r>
              <a:rPr lang="en-US" dirty="0">
                <a:solidFill>
                  <a:srgbClr val="000000"/>
                </a:solidFill>
                <a:latin typeface="+mn-lt"/>
              </a:rPr>
              <a:t>     </a:t>
            </a:r>
            <a:endParaRPr lang="en-US" sz="2000" b="0" i="0" dirty="0">
              <a:solidFill>
                <a:srgbClr val="000000"/>
              </a:solidFill>
              <a:effectLst/>
              <a:latin typeface="+mn-lt"/>
            </a:endParaRPr>
          </a:p>
          <a:p>
            <a:pPr algn="l" fontAlgn="base"/>
            <a:br>
              <a:rPr lang="en-US" sz="2000" b="0" i="0" dirty="0">
                <a:solidFill>
                  <a:srgbClr val="000000"/>
                </a:solidFill>
                <a:effectLst/>
                <a:latin typeface="Calibri" panose="020F0502020204030204" pitchFamily="34" charset="0"/>
              </a:rPr>
            </a:br>
            <a:endParaRPr lang="en-US" sz="2000" b="0" i="0" dirty="0">
              <a:solidFill>
                <a:srgbClr val="000000"/>
              </a:solidFill>
              <a:effectLst/>
              <a:latin typeface="Calibri" panose="020F0502020204030204" pitchFamily="34" charset="0"/>
            </a:endParaRPr>
          </a:p>
          <a:p>
            <a:pPr marL="0" indent="0">
              <a:buNone/>
            </a:pPr>
            <a:r>
              <a:rPr lang="en-US" dirty="0"/>
              <a:t>     </a:t>
            </a:r>
          </a:p>
        </p:txBody>
      </p:sp>
    </p:spTree>
    <p:extLst>
      <p:ext uri="{BB962C8B-B14F-4D97-AF65-F5344CB8AC3E}">
        <p14:creationId xmlns:p14="http://schemas.microsoft.com/office/powerpoint/2010/main" val="159153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0F5A-47B8-47AA-BFB5-26012425BA20}"/>
              </a:ext>
            </a:extLst>
          </p:cNvPr>
          <p:cNvSpPr>
            <a:spLocks noGrp="1"/>
          </p:cNvSpPr>
          <p:nvPr>
            <p:ph type="ctrTitle"/>
          </p:nvPr>
        </p:nvSpPr>
        <p:spPr>
          <a:xfrm>
            <a:off x="478302" y="506437"/>
            <a:ext cx="4544271" cy="900332"/>
          </a:xfrm>
        </p:spPr>
        <p:txBody>
          <a:bodyPr>
            <a:normAutofit fontScale="90000"/>
          </a:bodyPr>
          <a:lstStyle/>
          <a:p>
            <a:r>
              <a:rPr lang="en-US" sz="3200" dirty="0"/>
              <a:t> </a:t>
            </a:r>
            <a:r>
              <a:rPr lang="en-US" sz="4000" dirty="0"/>
              <a:t>Message du jour</a:t>
            </a:r>
            <a:br>
              <a:rPr lang="en-US" sz="4000" dirty="0"/>
            </a:br>
            <a:r>
              <a:rPr lang="en-US" sz="4000" dirty="0"/>
              <a:t>         </a:t>
            </a:r>
            <a:r>
              <a:rPr lang="en-US" sz="2700" dirty="0"/>
              <a:t>5 minutes</a:t>
            </a:r>
          </a:p>
        </p:txBody>
      </p:sp>
      <p:sp>
        <p:nvSpPr>
          <p:cNvPr id="3" name="Subtitle 2">
            <a:extLst>
              <a:ext uri="{FF2B5EF4-FFF2-40B4-BE49-F238E27FC236}">
                <a16:creationId xmlns:a16="http://schemas.microsoft.com/office/drawing/2014/main" id="{E7167EAC-635B-4CBC-826A-FDE6BCBD9F5D}"/>
              </a:ext>
            </a:extLst>
          </p:cNvPr>
          <p:cNvSpPr>
            <a:spLocks noGrp="1"/>
          </p:cNvSpPr>
          <p:nvPr>
            <p:ph type="subTitle" idx="1"/>
          </p:nvPr>
        </p:nvSpPr>
        <p:spPr>
          <a:xfrm>
            <a:off x="291548" y="1814733"/>
            <a:ext cx="4982818" cy="4307772"/>
          </a:xfrm>
        </p:spPr>
        <p:txBody>
          <a:bodyPr>
            <a:normAutofit fontScale="92500" lnSpcReduction="10000"/>
          </a:bodyPr>
          <a:lstStyle/>
          <a:p>
            <a:pPr>
              <a:lnSpc>
                <a:spcPct val="90000"/>
              </a:lnSpc>
            </a:pPr>
            <a:r>
              <a:rPr lang="en-US" sz="2400" b="1" dirty="0" err="1"/>
              <a:t>Aujourd’hui</a:t>
            </a:r>
            <a:r>
              <a:rPr lang="en-US" sz="2400" b="1" dirty="0"/>
              <a:t>, </a:t>
            </a:r>
            <a:r>
              <a:rPr lang="en-US" sz="2400" b="1" dirty="0" err="1"/>
              <a:t>c’est</a:t>
            </a:r>
            <a:r>
              <a:rPr lang="en-US" sz="2400" b="1" dirty="0"/>
              <a:t> </a:t>
            </a:r>
            <a:r>
              <a:rPr lang="en-US" sz="2400" b="1" dirty="0" err="1"/>
              <a:t>lundi</a:t>
            </a:r>
            <a:r>
              <a:rPr lang="en-US" sz="2400" b="1" dirty="0"/>
              <a:t> le 1 </a:t>
            </a:r>
            <a:r>
              <a:rPr lang="en-US" sz="2400" b="1" dirty="0" err="1"/>
              <a:t>novembre</a:t>
            </a:r>
            <a:r>
              <a:rPr lang="en-US" sz="2400" b="1" dirty="0"/>
              <a:t>.  Il fait beau.  La </a:t>
            </a:r>
            <a:r>
              <a:rPr lang="en-US" sz="2400" b="1" dirty="0" err="1"/>
              <a:t>température</a:t>
            </a:r>
            <a:r>
              <a:rPr lang="en-US" sz="2400" b="1" dirty="0"/>
              <a:t> </a:t>
            </a:r>
            <a:r>
              <a:rPr lang="en-US" sz="2400" b="1" dirty="0" err="1"/>
              <a:t>est</a:t>
            </a:r>
            <a:r>
              <a:rPr lang="en-US" sz="2400" b="1" dirty="0"/>
              <a:t> 10 </a:t>
            </a:r>
            <a:r>
              <a:rPr lang="en-US" sz="2400" b="1" dirty="0" err="1"/>
              <a:t>degrés</a:t>
            </a:r>
            <a:r>
              <a:rPr lang="en-US" sz="2400" b="1" dirty="0"/>
              <a:t> </a:t>
            </a:r>
            <a:r>
              <a:rPr lang="en-US" sz="2400" b="1" dirty="0" err="1"/>
              <a:t>Celcius</a:t>
            </a:r>
            <a:r>
              <a:rPr lang="en-US" sz="2400" b="1" dirty="0"/>
              <a:t>.  </a:t>
            </a:r>
            <a:r>
              <a:rPr lang="en-US" sz="2400" b="1" dirty="0" err="1"/>
              <a:t>C’est</a:t>
            </a:r>
            <a:r>
              <a:rPr lang="en-US" sz="2400" b="1" dirty="0"/>
              <a:t> </a:t>
            </a:r>
            <a:r>
              <a:rPr lang="en-US" sz="2400" b="1" dirty="0" err="1"/>
              <a:t>une</a:t>
            </a:r>
            <a:r>
              <a:rPr lang="en-US" sz="2400" b="1" dirty="0"/>
              <a:t> </a:t>
            </a:r>
            <a:r>
              <a:rPr lang="en-US" sz="2400" b="1" dirty="0" err="1"/>
              <a:t>journée</a:t>
            </a:r>
            <a:r>
              <a:rPr lang="en-US" sz="2400" b="1" dirty="0"/>
              <a:t> </a:t>
            </a:r>
            <a:r>
              <a:rPr lang="en-US" sz="2400" b="1" dirty="0" err="1"/>
              <a:t>idéale</a:t>
            </a:r>
            <a:r>
              <a:rPr lang="en-US" sz="2400" b="1" dirty="0"/>
              <a:t> pour </a:t>
            </a:r>
            <a:r>
              <a:rPr lang="en-US" sz="2400" b="1" dirty="0" err="1"/>
              <a:t>jouer</a:t>
            </a:r>
            <a:r>
              <a:rPr lang="en-US" sz="2400" b="1" dirty="0"/>
              <a:t> dehors. </a:t>
            </a:r>
          </a:p>
          <a:p>
            <a:pPr>
              <a:lnSpc>
                <a:spcPct val="90000"/>
              </a:lnSpc>
            </a:pPr>
            <a:endParaRPr lang="en-US" sz="2400" b="1" dirty="0"/>
          </a:p>
          <a:p>
            <a:pPr>
              <a:lnSpc>
                <a:spcPct val="90000"/>
              </a:lnSpc>
            </a:pPr>
            <a:r>
              <a:rPr lang="en-US" sz="1800" b="1" dirty="0" err="1"/>
              <a:t>Activité</a:t>
            </a:r>
            <a:r>
              <a:rPr lang="en-US" sz="1800" b="1" dirty="0"/>
              <a:t>: Listen to the recording.  Re-read the message du jour aloud. Find examples of the sounds listed below in the message. we have seen these sounds previously :   </a:t>
            </a:r>
          </a:p>
          <a:p>
            <a:pPr>
              <a:lnSpc>
                <a:spcPct val="90000"/>
              </a:lnSpc>
            </a:pPr>
            <a:r>
              <a:rPr lang="en-US" sz="1800" b="1" dirty="0"/>
              <a:t>                       ‘a’    ‘I’    ‘o’    ‘é’</a:t>
            </a:r>
          </a:p>
          <a:p>
            <a:pPr>
              <a:lnSpc>
                <a:spcPct val="90000"/>
              </a:lnSpc>
            </a:pPr>
            <a:endParaRPr lang="en-US" sz="1800" b="1" dirty="0"/>
          </a:p>
          <a:p>
            <a:pPr>
              <a:lnSpc>
                <a:spcPct val="90000"/>
              </a:lnSpc>
            </a:pPr>
            <a:r>
              <a:rPr lang="en-US" sz="1800" b="1" dirty="0"/>
              <a:t>Click on the brown button on the bottom right-hand  corner of this page.</a:t>
            </a:r>
          </a:p>
        </p:txBody>
      </p:sp>
      <p:pic>
        <p:nvPicPr>
          <p:cNvPr id="18" name="Picture 3" descr="Calendrier sur table">
            <a:extLst>
              <a:ext uri="{FF2B5EF4-FFF2-40B4-BE49-F238E27FC236}">
                <a16:creationId xmlns:a16="http://schemas.microsoft.com/office/drawing/2014/main" id="{250B96CB-BE34-4762-89EA-E87B2925C08A}"/>
              </a:ext>
            </a:extLst>
          </p:cNvPr>
          <p:cNvPicPr>
            <a:picLocks noChangeAspect="1"/>
          </p:cNvPicPr>
          <p:nvPr/>
        </p:nvPicPr>
        <p:blipFill rotWithShape="1">
          <a:blip r:embed="rId4"/>
          <a:srcRect r="33991" b="-1"/>
          <a:stretch/>
        </p:blipFill>
        <p:spPr>
          <a:xfrm>
            <a:off x="5410200" y="10"/>
            <a:ext cx="6781800" cy="6857990"/>
          </a:xfrm>
          <a:prstGeom prst="rect">
            <a:avLst/>
          </a:prstGeom>
        </p:spPr>
      </p:pic>
      <p:pic>
        <p:nvPicPr>
          <p:cNvPr id="4" name="Video 3">
            <a:hlinkClick r:id="" action="ppaction://media"/>
            <a:extLst>
              <a:ext uri="{FF2B5EF4-FFF2-40B4-BE49-F238E27FC236}">
                <a16:creationId xmlns:a16="http://schemas.microsoft.com/office/drawing/2014/main" id="{132970A0-92DF-4F35-851F-17F5896D9CD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1965510599"/>
      </p:ext>
    </p:extLst>
  </p:cSld>
  <p:clrMapOvr>
    <a:masterClrMapping/>
  </p:clrMapOvr>
  <mc:AlternateContent xmlns:mc="http://schemas.openxmlformats.org/markup-compatibility/2006" xmlns:p14="http://schemas.microsoft.com/office/powerpoint/2010/main">
    <mc:Choice Requires="p14">
      <p:transition spd="slow" p14:dur="2000" advTm="17471"/>
    </mc:Choice>
    <mc:Fallback xmlns="">
      <p:transition spd="slow" advTm="17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1500"/>
                                  </p:stCondLst>
                                  <p:iterate>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700"/>
                                        <p:tgtEl>
                                          <p:spTgt spid="3">
                                            <p:txEl>
                                              <p:pRg st="0" end="0"/>
                                            </p:txEl>
                                          </p:spTgt>
                                        </p:tgtEl>
                                      </p:cBhvr>
                                    </p:animEffect>
                                  </p:childTnLst>
                                </p:cTn>
                              </p:par>
                              <p:par>
                                <p:cTn id="10" presetID="10" presetClass="entr" presetSubtype="0" fill="hold" grpId="0" nodeType="with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par>
                                <p:cTn id="13" presetID="10" presetClass="entr" presetSubtype="0" fill="hold" grpId="0" nodeType="withEffect">
                                  <p:stCondLst>
                                    <p:cond delay="1500"/>
                                  </p:stCondLst>
                                  <p:iterate>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700"/>
                                        <p:tgtEl>
                                          <p:spTgt spid="3">
                                            <p:txEl>
                                              <p:pRg st="5" end="5"/>
                                            </p:txEl>
                                          </p:spTgt>
                                        </p:tgtEl>
                                      </p:cBhvr>
                                    </p:animEffect>
                                  </p:childTnLst>
                                </p:cTn>
                              </p:par>
                              <p:par>
                                <p:cTn id="21" presetID="10" presetClass="entr" presetSubtype="0" fill="hold" grpId="0" nodeType="withEffect">
                                  <p:stCondLst>
                                    <p:cond delay="1000"/>
                                  </p:stCondLst>
                                  <p:iterate>
                                    <p:tmPct val="10000"/>
                                  </p:iterate>
                                  <p:childTnLst>
                                    <p:set>
                                      <p:cBhvr>
                                        <p:cTn id="22" dur="1" fill="hold">
                                          <p:stCondLst>
                                            <p:cond delay="0"/>
                                          </p:stCondLst>
                                        </p:cTn>
                                        <p:tgtEl>
                                          <p:spTgt spid="2"/>
                                        </p:tgtEl>
                                        <p:attrNameLst>
                                          <p:attrName>style.visibility</p:attrName>
                                        </p:attrNameLst>
                                      </p:cBhvr>
                                      <p:to>
                                        <p:strVal val="visible"/>
                                      </p:to>
                                    </p:set>
                                    <p:animEffect transition="in" filter="fade">
                                      <p:cBhvr>
                                        <p:cTn id="2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4"/>
                </p:tgtEl>
              </p:cMediaNode>
            </p:video>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E721-B672-4C3B-B46E-A670761FD85E}"/>
              </a:ext>
            </a:extLst>
          </p:cNvPr>
          <p:cNvSpPr>
            <a:spLocks noGrp="1"/>
          </p:cNvSpPr>
          <p:nvPr>
            <p:ph type="title"/>
          </p:nvPr>
        </p:nvSpPr>
        <p:spPr/>
        <p:txBody>
          <a:bodyPr/>
          <a:lstStyle/>
          <a:p>
            <a:r>
              <a:rPr lang="en-US" sz="2800" dirty="0"/>
              <a:t>Les sons:   “</a:t>
            </a:r>
            <a:r>
              <a:rPr lang="en-US" sz="2800" dirty="0" err="1"/>
              <a:t>i</a:t>
            </a:r>
            <a:r>
              <a:rPr lang="en-US" sz="2800" dirty="0"/>
              <a:t>”   ‘o’    ‘a’     ‘é’       (5 minutes)</a:t>
            </a:r>
            <a:br>
              <a:rPr lang="en-US" sz="2800" dirty="0"/>
            </a:br>
            <a:r>
              <a:rPr lang="en-US" sz="2800" dirty="0" err="1"/>
              <a:t>Pratiquez</a:t>
            </a:r>
            <a:r>
              <a:rPr lang="en-US" sz="2800" dirty="0"/>
              <a:t> </a:t>
            </a:r>
            <a:r>
              <a:rPr lang="en-US" sz="2800" dirty="0" err="1"/>
              <a:t>ces</a:t>
            </a:r>
            <a:r>
              <a:rPr lang="en-US" sz="2800" dirty="0"/>
              <a:t> sons. </a:t>
            </a:r>
            <a:r>
              <a:rPr lang="en-US" sz="2400" dirty="0"/>
              <a:t>Practice these sounds </a:t>
            </a:r>
            <a:br>
              <a:rPr lang="en-US" sz="2400" dirty="0"/>
            </a:br>
            <a:r>
              <a:rPr lang="en-US" sz="2400" dirty="0"/>
              <a:t>by reading the sentences aloud three times each.</a:t>
            </a:r>
            <a:br>
              <a:rPr lang="en-US" sz="2400" dirty="0"/>
            </a:br>
            <a:r>
              <a:rPr lang="en-US" dirty="0"/>
              <a:t>  </a:t>
            </a:r>
          </a:p>
        </p:txBody>
      </p:sp>
      <p:sp>
        <p:nvSpPr>
          <p:cNvPr id="3" name="Content Placeholder 2">
            <a:extLst>
              <a:ext uri="{FF2B5EF4-FFF2-40B4-BE49-F238E27FC236}">
                <a16:creationId xmlns:a16="http://schemas.microsoft.com/office/drawing/2014/main" id="{F4FC8874-8A08-4A1F-A908-7101B09ABC6F}"/>
              </a:ext>
            </a:extLst>
          </p:cNvPr>
          <p:cNvSpPr>
            <a:spLocks noGrp="1"/>
          </p:cNvSpPr>
          <p:nvPr>
            <p:ph idx="1"/>
          </p:nvPr>
        </p:nvSpPr>
        <p:spPr>
          <a:xfrm>
            <a:off x="571770" y="1687158"/>
            <a:ext cx="8946541" cy="4982891"/>
          </a:xfrm>
        </p:spPr>
        <p:txBody>
          <a:bodyPr>
            <a:normAutofit fontScale="85000" lnSpcReduction="20000"/>
          </a:bodyPr>
          <a:lstStyle/>
          <a:p>
            <a:pPr marL="0" indent="0">
              <a:buNone/>
            </a:pPr>
            <a:endParaRPr lang="en-US" sz="1800" dirty="0"/>
          </a:p>
          <a:p>
            <a:pPr marL="0" indent="0">
              <a:buNone/>
            </a:pPr>
            <a:r>
              <a:rPr lang="en-US" sz="2600" dirty="0"/>
              <a:t>Le son “</a:t>
            </a:r>
            <a:r>
              <a:rPr lang="en-US" sz="2600" dirty="0" err="1"/>
              <a:t>i</a:t>
            </a:r>
            <a:r>
              <a:rPr lang="en-US" sz="2600" dirty="0"/>
              <a:t>”</a:t>
            </a:r>
          </a:p>
          <a:p>
            <a:pPr marL="0" indent="0">
              <a:buNone/>
            </a:pPr>
            <a:r>
              <a:rPr lang="en-US" sz="2600" dirty="0"/>
              <a:t>Il </a:t>
            </a:r>
            <a:r>
              <a:rPr lang="en-US" sz="2600" b="1" u="sng" dirty="0"/>
              <a:t>y</a:t>
            </a:r>
            <a:r>
              <a:rPr lang="en-US" sz="2600" b="1" dirty="0"/>
              <a:t> </a:t>
            </a:r>
            <a:r>
              <a:rPr lang="en-US" sz="2600" dirty="0"/>
              <a:t>a un p</a:t>
            </a:r>
            <a:r>
              <a:rPr lang="en-US" sz="2600" b="1" u="sng" dirty="0"/>
              <a:t>i</a:t>
            </a:r>
            <a:r>
              <a:rPr lang="en-US" sz="2600" dirty="0"/>
              <a:t>rate dans la </a:t>
            </a:r>
            <a:r>
              <a:rPr lang="en-US" sz="2600" dirty="0" err="1"/>
              <a:t>b</a:t>
            </a:r>
            <a:r>
              <a:rPr lang="en-US" sz="2600" b="1" u="sng" dirty="0" err="1"/>
              <a:t>i</a:t>
            </a:r>
            <a:r>
              <a:rPr lang="en-US" sz="2600" dirty="0" err="1"/>
              <a:t>bl</a:t>
            </a:r>
            <a:r>
              <a:rPr lang="en-US" sz="2600" b="1" u="sng" dirty="0" err="1"/>
              <a:t>i</a:t>
            </a:r>
            <a:r>
              <a:rPr lang="en-US" sz="2600" dirty="0" err="1"/>
              <a:t>othèque</a:t>
            </a:r>
            <a:r>
              <a:rPr lang="en-US" sz="2600" dirty="0"/>
              <a:t>.</a:t>
            </a:r>
          </a:p>
          <a:p>
            <a:pPr marL="0" indent="0">
              <a:buNone/>
            </a:pPr>
            <a:endParaRPr lang="en-US" sz="2600" dirty="0"/>
          </a:p>
          <a:p>
            <a:pPr marL="0" indent="0">
              <a:buNone/>
            </a:pPr>
            <a:r>
              <a:rPr lang="en-US" sz="2600" dirty="0"/>
              <a:t>Le son ‘o’</a:t>
            </a:r>
          </a:p>
          <a:p>
            <a:pPr marL="0" indent="0">
              <a:buNone/>
            </a:pPr>
            <a:r>
              <a:rPr lang="en-US" sz="2600" dirty="0"/>
              <a:t>Je </a:t>
            </a:r>
            <a:r>
              <a:rPr lang="en-US" sz="2600" dirty="0" err="1"/>
              <a:t>bois</a:t>
            </a:r>
            <a:r>
              <a:rPr lang="en-US" sz="2600" dirty="0"/>
              <a:t> de </a:t>
            </a:r>
            <a:r>
              <a:rPr lang="en-US" sz="2600" dirty="0" err="1"/>
              <a:t>l’</a:t>
            </a:r>
            <a:r>
              <a:rPr lang="en-US" sz="2600" b="1" u="sng" dirty="0" err="1"/>
              <a:t>eau</a:t>
            </a:r>
            <a:r>
              <a:rPr lang="en-US" sz="2600" dirty="0"/>
              <a:t>.</a:t>
            </a:r>
          </a:p>
          <a:p>
            <a:pPr marL="0" indent="0">
              <a:buNone/>
            </a:pPr>
            <a:endParaRPr lang="en-US" sz="2600" dirty="0"/>
          </a:p>
          <a:p>
            <a:pPr marL="0" indent="0">
              <a:buNone/>
            </a:pPr>
            <a:r>
              <a:rPr lang="en-US" sz="2600" dirty="0"/>
              <a:t>Le son ‘a’</a:t>
            </a:r>
          </a:p>
          <a:p>
            <a:pPr marL="0" indent="0">
              <a:buNone/>
            </a:pPr>
            <a:r>
              <a:rPr lang="en-US" sz="2600" dirty="0"/>
              <a:t>L</a:t>
            </a:r>
            <a:r>
              <a:rPr lang="en-US" sz="2600" b="1" dirty="0"/>
              <a:t>a</a:t>
            </a:r>
            <a:r>
              <a:rPr lang="en-US" sz="2600" dirty="0"/>
              <a:t> </a:t>
            </a:r>
            <a:r>
              <a:rPr lang="en-US" sz="2600" dirty="0" err="1"/>
              <a:t>pomme</a:t>
            </a:r>
            <a:r>
              <a:rPr lang="en-US" sz="2600" dirty="0"/>
              <a:t> </a:t>
            </a:r>
            <a:r>
              <a:rPr lang="en-US" sz="2600" dirty="0" err="1"/>
              <a:t>est</a:t>
            </a:r>
            <a:r>
              <a:rPr lang="en-US" sz="2600" dirty="0"/>
              <a:t> rouge.</a:t>
            </a:r>
          </a:p>
          <a:p>
            <a:pPr marL="0" indent="0">
              <a:buNone/>
            </a:pPr>
            <a:endParaRPr lang="en-US" sz="2600" dirty="0"/>
          </a:p>
          <a:p>
            <a:pPr marL="0" indent="0">
              <a:buNone/>
            </a:pPr>
            <a:r>
              <a:rPr lang="en-US" sz="2600" dirty="0"/>
              <a:t>Le son ‘é’</a:t>
            </a:r>
          </a:p>
          <a:p>
            <a:pPr marL="0" indent="0">
              <a:buNone/>
            </a:pPr>
            <a:r>
              <a:rPr lang="en-US" sz="2600" dirty="0"/>
              <a:t>Il a </a:t>
            </a:r>
            <a:r>
              <a:rPr lang="en-US" sz="2600" dirty="0" err="1"/>
              <a:t>mang</a:t>
            </a:r>
            <a:r>
              <a:rPr lang="en-US" sz="2600" b="1" dirty="0" err="1"/>
              <a:t>é</a:t>
            </a:r>
            <a:r>
              <a:rPr lang="en-US" sz="2600" dirty="0"/>
              <a:t> la pizza.</a:t>
            </a:r>
          </a:p>
        </p:txBody>
      </p:sp>
      <p:pic>
        <p:nvPicPr>
          <p:cNvPr id="6" name="Picture 5" descr="Male pirate with monkey">
            <a:extLst>
              <a:ext uri="{FF2B5EF4-FFF2-40B4-BE49-F238E27FC236}">
                <a16:creationId xmlns:a16="http://schemas.microsoft.com/office/drawing/2014/main" id="{542F80C1-013B-4C48-AE00-AE3EFBA20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7597" y="187951"/>
            <a:ext cx="4055155" cy="5694688"/>
          </a:xfrm>
          <a:prstGeom prst="rect">
            <a:avLst/>
          </a:prstGeom>
        </p:spPr>
      </p:pic>
    </p:spTree>
    <p:extLst>
      <p:ext uri="{BB962C8B-B14F-4D97-AF65-F5344CB8AC3E}">
        <p14:creationId xmlns:p14="http://schemas.microsoft.com/office/powerpoint/2010/main" val="3111102088"/>
      </p:ext>
    </p:extLst>
  </p:cSld>
  <p:clrMapOvr>
    <a:masterClrMapping/>
  </p:clrMapOvr>
  <mc:AlternateContent xmlns:mc="http://schemas.openxmlformats.org/markup-compatibility/2006" xmlns:p14="http://schemas.microsoft.com/office/powerpoint/2010/main">
    <mc:Choice Requires="p14">
      <p:transition spd="slow" p14:dur="2000" advTm="23105"/>
    </mc:Choice>
    <mc:Fallback xmlns="">
      <p:transition spd="slow" advTm="2310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9E5B-A452-4F32-8B75-001C3CB6FCF8}"/>
              </a:ext>
            </a:extLst>
          </p:cNvPr>
          <p:cNvSpPr>
            <a:spLocks noGrp="1"/>
          </p:cNvSpPr>
          <p:nvPr>
            <p:ph type="title"/>
          </p:nvPr>
        </p:nvSpPr>
        <p:spPr/>
        <p:txBody>
          <a:bodyPr/>
          <a:lstStyle/>
          <a:p>
            <a:r>
              <a:rPr lang="en-US" dirty="0"/>
              <a:t>                  Routines   </a:t>
            </a:r>
            <a:r>
              <a:rPr lang="en-US" sz="2000" dirty="0"/>
              <a:t>( 2-3 minutes )</a:t>
            </a:r>
          </a:p>
        </p:txBody>
      </p:sp>
      <p:sp>
        <p:nvSpPr>
          <p:cNvPr id="3" name="Content Placeholder 2">
            <a:extLst>
              <a:ext uri="{FF2B5EF4-FFF2-40B4-BE49-F238E27FC236}">
                <a16:creationId xmlns:a16="http://schemas.microsoft.com/office/drawing/2014/main" id="{400A6AC7-EE15-4A1F-A4AB-68D463DF27C9}"/>
              </a:ext>
            </a:extLst>
          </p:cNvPr>
          <p:cNvSpPr>
            <a:spLocks noGrp="1"/>
          </p:cNvSpPr>
          <p:nvPr>
            <p:ph idx="1"/>
          </p:nvPr>
        </p:nvSpPr>
        <p:spPr>
          <a:xfrm>
            <a:off x="875201" y="1400634"/>
            <a:ext cx="8946541" cy="4887624"/>
          </a:xfrm>
        </p:spPr>
        <p:txBody>
          <a:bodyPr>
            <a:normAutofit fontScale="92500" lnSpcReduction="10000"/>
          </a:bodyPr>
          <a:lstStyle/>
          <a:p>
            <a:r>
              <a:rPr lang="en-US" sz="4000" dirty="0" err="1"/>
              <a:t>Répondez</a:t>
            </a:r>
            <a:r>
              <a:rPr lang="en-US" sz="4000" dirty="0"/>
              <a:t> </a:t>
            </a:r>
            <a:r>
              <a:rPr lang="en-US" sz="4000" dirty="0" err="1"/>
              <a:t>en</a:t>
            </a:r>
            <a:r>
              <a:rPr lang="en-US" sz="4000" dirty="0"/>
              <a:t> phrases </a:t>
            </a:r>
            <a:r>
              <a:rPr lang="en-US" sz="4000" dirty="0" err="1"/>
              <a:t>complètes</a:t>
            </a:r>
            <a:r>
              <a:rPr lang="en-US" sz="4000" dirty="0"/>
              <a:t>:</a:t>
            </a:r>
          </a:p>
          <a:p>
            <a:pPr marL="0" indent="0">
              <a:buNone/>
            </a:pPr>
            <a:r>
              <a:rPr lang="en-US" sz="4000" dirty="0"/>
              <a:t>Answer in full sentence responses:</a:t>
            </a:r>
          </a:p>
          <a:p>
            <a:r>
              <a:rPr lang="en-US" sz="3200" dirty="0"/>
              <a:t>Comment </a:t>
            </a:r>
            <a:r>
              <a:rPr lang="en-US" sz="3200" dirty="0" err="1"/>
              <a:t>ça</a:t>
            </a:r>
            <a:r>
              <a:rPr lang="en-US" sz="3200" dirty="0"/>
              <a:t> </a:t>
            </a:r>
            <a:r>
              <a:rPr lang="en-US" sz="3200" dirty="0" err="1"/>
              <a:t>va</a:t>
            </a:r>
            <a:r>
              <a:rPr lang="en-US" sz="3200" dirty="0"/>
              <a:t>?</a:t>
            </a:r>
          </a:p>
          <a:p>
            <a:r>
              <a:rPr lang="en-US" sz="3200" dirty="0"/>
              <a:t>Comment </a:t>
            </a:r>
            <a:r>
              <a:rPr lang="en-US" sz="3200" dirty="0" err="1"/>
              <a:t>t’appelles-tu</a:t>
            </a:r>
            <a:r>
              <a:rPr lang="en-US" sz="3200" dirty="0"/>
              <a:t>?</a:t>
            </a:r>
          </a:p>
          <a:p>
            <a:r>
              <a:rPr lang="en-US" sz="3200" dirty="0" err="1"/>
              <a:t>Quel</a:t>
            </a:r>
            <a:r>
              <a:rPr lang="en-US" sz="3200" dirty="0"/>
              <a:t> </a:t>
            </a:r>
            <a:r>
              <a:rPr lang="en-US" sz="3200" dirty="0" err="1"/>
              <a:t>âge</a:t>
            </a:r>
            <a:r>
              <a:rPr lang="en-US" sz="3200" dirty="0"/>
              <a:t> as-</a:t>
            </a:r>
            <a:r>
              <a:rPr lang="en-US" sz="3200" dirty="0" err="1"/>
              <a:t>tu</a:t>
            </a:r>
            <a:r>
              <a:rPr lang="en-US" sz="3200" dirty="0"/>
              <a:t>?</a:t>
            </a:r>
          </a:p>
          <a:p>
            <a:r>
              <a:rPr lang="en-US" sz="3200" dirty="0" err="1"/>
              <a:t>C’est</a:t>
            </a:r>
            <a:r>
              <a:rPr lang="en-US" sz="3200" dirty="0"/>
              <a:t> </a:t>
            </a:r>
            <a:r>
              <a:rPr lang="en-US" sz="3200" dirty="0" err="1"/>
              <a:t>quand</a:t>
            </a:r>
            <a:r>
              <a:rPr lang="en-US" sz="3200" dirty="0"/>
              <a:t> ta fête?</a:t>
            </a:r>
          </a:p>
          <a:p>
            <a:r>
              <a:rPr lang="en-US" sz="3200" dirty="0"/>
              <a:t>As-</a:t>
            </a:r>
            <a:r>
              <a:rPr lang="en-US" sz="3200" dirty="0" err="1"/>
              <a:t>tu</a:t>
            </a:r>
            <a:r>
              <a:rPr lang="en-US" sz="3200" dirty="0"/>
              <a:t> un </a:t>
            </a:r>
            <a:r>
              <a:rPr lang="en-US" sz="3200" dirty="0" err="1"/>
              <a:t>chien</a:t>
            </a:r>
            <a:r>
              <a:rPr lang="en-US" sz="3200" dirty="0"/>
              <a:t>?</a:t>
            </a:r>
          </a:p>
          <a:p>
            <a:r>
              <a:rPr lang="en-US" sz="3200" dirty="0"/>
              <a:t>Click on button on lower right-hand corner of this slide for the audio.</a:t>
            </a:r>
          </a:p>
          <a:p>
            <a:endParaRPr lang="en-US" dirty="0"/>
          </a:p>
        </p:txBody>
      </p:sp>
      <p:pic>
        <p:nvPicPr>
          <p:cNvPr id="4" name="Video 3">
            <a:hlinkClick r:id="" action="ppaction://media"/>
            <a:extLst>
              <a:ext uri="{FF2B5EF4-FFF2-40B4-BE49-F238E27FC236}">
                <a16:creationId xmlns:a16="http://schemas.microsoft.com/office/drawing/2014/main" id="{7FFAB8B5-0B97-4BDB-B4D3-6996EC28C5FB}"/>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1675498341"/>
      </p:ext>
    </p:extLst>
  </p:cSld>
  <p:clrMapOvr>
    <a:masterClrMapping/>
  </p:clrMapOvr>
  <mc:AlternateContent xmlns:mc="http://schemas.openxmlformats.org/markup-compatibility/2006" xmlns:p14="http://schemas.microsoft.com/office/powerpoint/2010/main">
    <mc:Choice Requires="p14">
      <p:transition spd="slow" p14:dur="2000" advTm="29050"/>
    </mc:Choice>
    <mc:Fallback xmlns="">
      <p:transition spd="slow" advTm="29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06D0-80C0-4C5C-BEE4-82334A4A1BDD}"/>
              </a:ext>
            </a:extLst>
          </p:cNvPr>
          <p:cNvSpPr>
            <a:spLocks noGrp="1"/>
          </p:cNvSpPr>
          <p:nvPr>
            <p:ph type="title"/>
          </p:nvPr>
        </p:nvSpPr>
        <p:spPr/>
        <p:txBody>
          <a:bodyPr/>
          <a:lstStyle/>
          <a:p>
            <a:r>
              <a:rPr lang="en-US" dirty="0"/>
              <a:t>      Lecture/ Reading</a:t>
            </a:r>
            <a:r>
              <a:rPr lang="en-US" sz="2400" dirty="0"/>
              <a:t>: Read the book</a:t>
            </a:r>
            <a:br>
              <a:rPr lang="en-US" sz="2400" dirty="0"/>
            </a:br>
            <a:r>
              <a:rPr lang="en-US" sz="2400" dirty="0"/>
              <a:t>‘Halloween Chez Les </a:t>
            </a:r>
            <a:r>
              <a:rPr lang="en-US" sz="2400" dirty="0" err="1"/>
              <a:t>Jumeaux</a:t>
            </a:r>
            <a:r>
              <a:rPr lang="en-US" sz="2400" dirty="0"/>
              <a:t>’  twice.             ( 5 minutes )</a:t>
            </a:r>
            <a:br>
              <a:rPr lang="en-US" sz="2400" dirty="0"/>
            </a:br>
            <a:r>
              <a:rPr lang="en-US" sz="2400" dirty="0"/>
              <a:t> </a:t>
            </a:r>
            <a:r>
              <a:rPr lang="en-US" sz="2000" dirty="0"/>
              <a:t>See copy on next slide if you don’t have your copy of the book at home.</a:t>
            </a:r>
          </a:p>
        </p:txBody>
      </p:sp>
      <p:sp>
        <p:nvSpPr>
          <p:cNvPr id="3" name="Content Placeholder 2">
            <a:extLst>
              <a:ext uri="{FF2B5EF4-FFF2-40B4-BE49-F238E27FC236}">
                <a16:creationId xmlns:a16="http://schemas.microsoft.com/office/drawing/2014/main" id="{0433B77A-CEC8-4B65-BBE8-0CD6DAA70D89}"/>
              </a:ext>
            </a:extLst>
          </p:cNvPr>
          <p:cNvSpPr>
            <a:spLocks noGrp="1"/>
          </p:cNvSpPr>
          <p:nvPr>
            <p:ph idx="1"/>
          </p:nvPr>
        </p:nvSpPr>
        <p:spPr/>
        <p:txBody>
          <a:bodyPr/>
          <a:lstStyle/>
          <a:p>
            <a:pPr marL="0" indent="0">
              <a:buNone/>
            </a:pPr>
            <a:endParaRPr lang="en-US" dirty="0"/>
          </a:p>
        </p:txBody>
      </p:sp>
      <p:pic>
        <p:nvPicPr>
          <p:cNvPr id="6" name="Picture 5" descr="Books on a shelf">
            <a:extLst>
              <a:ext uri="{FF2B5EF4-FFF2-40B4-BE49-F238E27FC236}">
                <a16:creationId xmlns:a16="http://schemas.microsoft.com/office/drawing/2014/main" id="{3C0E6E7D-75E7-4118-80E4-E01A283BC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875" y="2052918"/>
            <a:ext cx="8145194" cy="3822902"/>
          </a:xfrm>
          <a:prstGeom prst="rect">
            <a:avLst/>
          </a:prstGeom>
        </p:spPr>
      </p:pic>
    </p:spTree>
    <p:extLst>
      <p:ext uri="{BB962C8B-B14F-4D97-AF65-F5344CB8AC3E}">
        <p14:creationId xmlns:p14="http://schemas.microsoft.com/office/powerpoint/2010/main" val="2807181133"/>
      </p:ext>
    </p:extLst>
  </p:cSld>
  <p:clrMapOvr>
    <a:masterClrMapping/>
  </p:clrMapOvr>
  <mc:AlternateContent xmlns:mc="http://schemas.openxmlformats.org/markup-compatibility/2006" xmlns:p14="http://schemas.microsoft.com/office/powerpoint/2010/main">
    <mc:Choice Requires="p14">
      <p:transition spd="slow" p14:dur="2000" advTm="57066"/>
    </mc:Choice>
    <mc:Fallback xmlns="">
      <p:transition spd="slow" advTm="570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6CA8-6E03-49D6-8C6B-3010199CE231}"/>
              </a:ext>
            </a:extLst>
          </p:cNvPr>
          <p:cNvSpPr>
            <a:spLocks noGrp="1"/>
          </p:cNvSpPr>
          <p:nvPr>
            <p:ph type="title"/>
          </p:nvPr>
        </p:nvSpPr>
        <p:spPr/>
        <p:txBody>
          <a:bodyPr/>
          <a:lstStyle/>
          <a:p>
            <a:r>
              <a:rPr lang="en-US" dirty="0"/>
              <a:t>   Halloween Chez Les </a:t>
            </a:r>
            <a:r>
              <a:rPr lang="en-US" dirty="0" err="1"/>
              <a:t>Jumeaux</a:t>
            </a:r>
            <a:endParaRPr lang="en-US" dirty="0"/>
          </a:p>
        </p:txBody>
      </p:sp>
      <p:sp>
        <p:nvSpPr>
          <p:cNvPr id="3" name="Content Placeholder 2">
            <a:extLst>
              <a:ext uri="{FF2B5EF4-FFF2-40B4-BE49-F238E27FC236}">
                <a16:creationId xmlns:a16="http://schemas.microsoft.com/office/drawing/2014/main" id="{FB81F855-38FA-4CD7-B60F-6D068C2C1B51}"/>
              </a:ext>
            </a:extLst>
          </p:cNvPr>
          <p:cNvSpPr>
            <a:spLocks noGrp="1"/>
          </p:cNvSpPr>
          <p:nvPr>
            <p:ph idx="1"/>
          </p:nvPr>
        </p:nvSpPr>
        <p:spPr>
          <a:xfrm>
            <a:off x="928468" y="1392702"/>
            <a:ext cx="9121385" cy="4855697"/>
          </a:xfrm>
        </p:spPr>
        <p:txBody>
          <a:bodyPr>
            <a:normAutofit fontScale="85000" lnSpcReduction="10000"/>
          </a:bodyPr>
          <a:lstStyle/>
          <a:p>
            <a:r>
              <a:rPr lang="fr-FR" dirty="0"/>
              <a:t>Sarah : C’est l’Halloween ! Je me déguise en clown.</a:t>
            </a:r>
          </a:p>
          <a:p>
            <a:r>
              <a:rPr lang="fr-FR" dirty="0"/>
              <a:t>David : Je me déguise en pirate.</a:t>
            </a:r>
          </a:p>
          <a:p>
            <a:r>
              <a:rPr lang="fr-FR" dirty="0"/>
              <a:t>Maman : Papa arrive avec une grosse citrouille.</a:t>
            </a:r>
          </a:p>
          <a:p>
            <a:r>
              <a:rPr lang="fr-FR" dirty="0"/>
              <a:t>Sarah : Non, papa arrive avec deux citrouilles.</a:t>
            </a:r>
          </a:p>
          <a:p>
            <a:r>
              <a:rPr lang="fr-FR" dirty="0"/>
              <a:t>Papa : Oui ! J’ai une citrouille pour David et une citrouille pour Sarah.</a:t>
            </a:r>
          </a:p>
          <a:p>
            <a:r>
              <a:rPr lang="fr-FR" dirty="0"/>
              <a:t>Maman : Maintenant, nous allons découper les citrouilles.</a:t>
            </a:r>
          </a:p>
          <a:p>
            <a:r>
              <a:rPr lang="fr-FR" dirty="0"/>
              <a:t>Le narrateur : Voici la citrouille de Sarah.</a:t>
            </a:r>
          </a:p>
          <a:p>
            <a:r>
              <a:rPr lang="fr-FR" dirty="0"/>
              <a:t> (Montrer le dessin d’une citrouille de l’Halloween.)</a:t>
            </a:r>
          </a:p>
          <a:p>
            <a:r>
              <a:rPr lang="fr-FR" dirty="0"/>
              <a:t>Sarah : J’aime ma citrouille.</a:t>
            </a:r>
          </a:p>
          <a:p>
            <a:r>
              <a:rPr lang="fr-FR" dirty="0"/>
              <a:t>Le narrateur : Voici la citrouille de David.</a:t>
            </a:r>
          </a:p>
          <a:p>
            <a:r>
              <a:rPr lang="fr-FR" dirty="0"/>
              <a:t> (Montrer le dessin d’une autre citrouille de l’Halloween.)</a:t>
            </a:r>
          </a:p>
          <a:p>
            <a:r>
              <a:rPr lang="fr-FR" dirty="0"/>
              <a:t>David : J’aime aussi ma citrouille.</a:t>
            </a:r>
          </a:p>
          <a:p>
            <a:r>
              <a:rPr lang="fr-FR" dirty="0"/>
              <a:t>Les jumeaux : L’Halloween, c’est amusant ! Allons chercher des bonbons !</a:t>
            </a:r>
            <a:endParaRPr lang="en-US" dirty="0"/>
          </a:p>
        </p:txBody>
      </p:sp>
    </p:spTree>
    <p:extLst>
      <p:ext uri="{BB962C8B-B14F-4D97-AF65-F5344CB8AC3E}">
        <p14:creationId xmlns:p14="http://schemas.microsoft.com/office/powerpoint/2010/main" val="363568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FC55-E295-4ADB-A5CF-FFD8734FBF47}"/>
              </a:ext>
            </a:extLst>
          </p:cNvPr>
          <p:cNvSpPr>
            <a:spLocks noGrp="1"/>
          </p:cNvSpPr>
          <p:nvPr>
            <p:ph type="ctrTitle"/>
          </p:nvPr>
        </p:nvSpPr>
        <p:spPr>
          <a:xfrm>
            <a:off x="5606233" y="1447800"/>
            <a:ext cx="6323170" cy="1981200"/>
          </a:xfrm>
        </p:spPr>
        <p:txBody>
          <a:bodyPr>
            <a:normAutofit/>
          </a:bodyPr>
          <a:lstStyle/>
          <a:p>
            <a:pPr>
              <a:lnSpc>
                <a:spcPct val="90000"/>
              </a:lnSpc>
            </a:pPr>
            <a:r>
              <a:rPr lang="en-US" sz="3100" dirty="0" err="1"/>
              <a:t>Écoutez</a:t>
            </a:r>
            <a:r>
              <a:rPr lang="en-US" sz="3100" dirty="0"/>
              <a:t> et </a:t>
            </a:r>
            <a:r>
              <a:rPr lang="en-US" sz="3100" dirty="0" err="1"/>
              <a:t>chantez</a:t>
            </a:r>
            <a:r>
              <a:rPr lang="en-US" sz="3100" dirty="0"/>
              <a:t> la chanson</a:t>
            </a:r>
            <a:br>
              <a:rPr lang="en-US" sz="3100" dirty="0"/>
            </a:br>
            <a:r>
              <a:rPr lang="en-US" sz="3100" dirty="0"/>
              <a:t>     Listen to and sing the song</a:t>
            </a:r>
            <a:br>
              <a:rPr lang="en-US" sz="4000" dirty="0"/>
            </a:br>
            <a:r>
              <a:rPr lang="en-US" sz="4000" dirty="0"/>
              <a:t>              </a:t>
            </a:r>
            <a:r>
              <a:rPr lang="en-US" sz="2200" dirty="0"/>
              <a:t>2 minutes</a:t>
            </a:r>
          </a:p>
        </p:txBody>
      </p:sp>
      <p:sp>
        <p:nvSpPr>
          <p:cNvPr id="3" name="Subtitle 2">
            <a:extLst>
              <a:ext uri="{FF2B5EF4-FFF2-40B4-BE49-F238E27FC236}">
                <a16:creationId xmlns:a16="http://schemas.microsoft.com/office/drawing/2014/main" id="{B0AD221A-B868-4D79-A344-AAC1C3BC82A0}"/>
              </a:ext>
            </a:extLst>
          </p:cNvPr>
          <p:cNvSpPr>
            <a:spLocks noGrp="1"/>
          </p:cNvSpPr>
          <p:nvPr>
            <p:ph type="subTitle" idx="1"/>
          </p:nvPr>
        </p:nvSpPr>
        <p:spPr>
          <a:xfrm>
            <a:off x="5606233" y="4777380"/>
            <a:ext cx="6196561" cy="861420"/>
          </a:xfrm>
        </p:spPr>
        <p:txBody>
          <a:bodyPr>
            <a:normAutofit/>
          </a:bodyPr>
          <a:lstStyle/>
          <a:p>
            <a:r>
              <a:rPr lang="en-US" dirty="0"/>
              <a:t>          </a:t>
            </a:r>
            <a:r>
              <a:rPr lang="en-US" dirty="0" err="1"/>
              <a:t>Youtube</a:t>
            </a:r>
            <a:r>
              <a:rPr lang="en-US" dirty="0"/>
              <a:t> :   </a:t>
            </a:r>
          </a:p>
          <a:p>
            <a:r>
              <a:rPr lang="en-US" dirty="0"/>
              <a:t>dans </a:t>
            </a:r>
            <a:r>
              <a:rPr lang="en-US" dirty="0" err="1"/>
              <a:t>mon</a:t>
            </a:r>
            <a:r>
              <a:rPr lang="en-US" dirty="0"/>
              <a:t> sac </a:t>
            </a:r>
            <a:r>
              <a:rPr lang="en-US" dirty="0" err="1"/>
              <a:t>d’École</a:t>
            </a:r>
            <a:r>
              <a:rPr lang="en-US" dirty="0"/>
              <a:t> </a:t>
            </a:r>
            <a:r>
              <a:rPr lang="en-US" dirty="0" err="1"/>
              <a:t>sylvie</a:t>
            </a:r>
            <a:r>
              <a:rPr lang="en-US" dirty="0"/>
              <a:t> </a:t>
            </a:r>
            <a:r>
              <a:rPr lang="en-US" dirty="0" err="1"/>
              <a:t>monette</a:t>
            </a:r>
            <a:endParaRPr lang="en-US" dirty="0"/>
          </a:p>
        </p:txBody>
      </p:sp>
      <p:sp>
        <p:nvSpPr>
          <p:cNvPr id="13" name="Rectangle 12">
            <a:extLst>
              <a:ext uri="{FF2B5EF4-FFF2-40B4-BE49-F238E27FC236}">
                <a16:creationId xmlns:a16="http://schemas.microsoft.com/office/drawing/2014/main" id="{D2CCF678-F0AD-4A72-8B6B-AC284AF5B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4320057"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ackpack with skateboard and football">
            <a:extLst>
              <a:ext uri="{FF2B5EF4-FFF2-40B4-BE49-F238E27FC236}">
                <a16:creationId xmlns:a16="http://schemas.microsoft.com/office/drawing/2014/main" id="{8489D984-389B-46B6-8567-0187895557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0014" y="965141"/>
            <a:ext cx="2368484" cy="2368484"/>
          </a:xfrm>
          <a:prstGeom prst="rect">
            <a:avLst/>
          </a:prstGeom>
          <a:effectLst/>
        </p:spPr>
      </p:pic>
      <p:pic>
        <p:nvPicPr>
          <p:cNvPr id="8" name="Online Media 7" title="Dans mon sac d'école     Sylvie Monette">
            <a:hlinkClick r:id="" action="ppaction://media"/>
            <a:extLst>
              <a:ext uri="{FF2B5EF4-FFF2-40B4-BE49-F238E27FC236}">
                <a16:creationId xmlns:a16="http://schemas.microsoft.com/office/drawing/2014/main" id="{8D73391B-7562-4609-BA6C-2CFCEF03CAA7}"/>
              </a:ext>
            </a:extLst>
          </p:cNvPr>
          <p:cNvPicPr>
            <a:picLocks noRot="1" noChangeAspect="1"/>
          </p:cNvPicPr>
          <p:nvPr>
            <a:videoFile r:link="rId1"/>
          </p:nvPr>
        </p:nvPicPr>
        <p:blipFill>
          <a:blip r:embed="rId6"/>
          <a:stretch>
            <a:fillRect/>
          </a:stretch>
        </p:blipFill>
        <p:spPr>
          <a:xfrm>
            <a:off x="1215266" y="3529567"/>
            <a:ext cx="3157980" cy="2368485"/>
          </a:xfrm>
          <a:prstGeom prst="rect">
            <a:avLst/>
          </a:prstGeom>
          <a:effectLst/>
        </p:spPr>
      </p:pic>
    </p:spTree>
    <p:extLst>
      <p:ext uri="{BB962C8B-B14F-4D97-AF65-F5344CB8AC3E}">
        <p14:creationId xmlns:p14="http://schemas.microsoft.com/office/powerpoint/2010/main" val="122702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2DD8-1883-4AE3-92B7-08ED798CF4D9}"/>
              </a:ext>
            </a:extLst>
          </p:cNvPr>
          <p:cNvSpPr>
            <a:spLocks noGrp="1"/>
          </p:cNvSpPr>
          <p:nvPr>
            <p:ph type="title"/>
          </p:nvPr>
        </p:nvSpPr>
        <p:spPr/>
        <p:txBody>
          <a:bodyPr/>
          <a:lstStyle/>
          <a:p>
            <a:r>
              <a:rPr lang="en-US" dirty="0" err="1"/>
              <a:t>Ecriture</a:t>
            </a:r>
            <a:r>
              <a:rPr lang="en-US" dirty="0"/>
              <a:t>/Writing: </a:t>
            </a:r>
            <a:r>
              <a:rPr lang="en-US" sz="2000" dirty="0"/>
              <a:t>Write a sentence for each word below on a separate sheet of paper. See the example.  (10 minutes)</a:t>
            </a:r>
          </a:p>
        </p:txBody>
      </p:sp>
      <p:sp>
        <p:nvSpPr>
          <p:cNvPr id="3" name="Content Placeholder 2">
            <a:extLst>
              <a:ext uri="{FF2B5EF4-FFF2-40B4-BE49-F238E27FC236}">
                <a16:creationId xmlns:a16="http://schemas.microsoft.com/office/drawing/2014/main" id="{7ED3C535-BEEF-404C-9F39-D849BDC9A94B}"/>
              </a:ext>
            </a:extLst>
          </p:cNvPr>
          <p:cNvSpPr>
            <a:spLocks noGrp="1"/>
          </p:cNvSpPr>
          <p:nvPr>
            <p:ph idx="1"/>
          </p:nvPr>
        </p:nvSpPr>
        <p:spPr/>
        <p:txBody>
          <a:bodyPr>
            <a:normAutofit/>
          </a:bodyPr>
          <a:lstStyle/>
          <a:p>
            <a:r>
              <a:rPr lang="en-US" sz="2400" dirty="0"/>
              <a:t>Example: de la pizza: </a:t>
            </a:r>
            <a:r>
              <a:rPr lang="en-US" sz="2400" dirty="0" err="1"/>
              <a:t>J’aime</a:t>
            </a:r>
            <a:r>
              <a:rPr lang="en-US" sz="2400" dirty="0"/>
              <a:t> manger de la pizza.</a:t>
            </a:r>
          </a:p>
          <a:p>
            <a:endParaRPr lang="en-US" sz="2400" dirty="0"/>
          </a:p>
          <a:p>
            <a:r>
              <a:rPr lang="en-US" sz="2400" dirty="0"/>
              <a:t>de la crème </a:t>
            </a:r>
            <a:r>
              <a:rPr lang="en-US" sz="2400" dirty="0" err="1"/>
              <a:t>glacée</a:t>
            </a:r>
            <a:r>
              <a:rPr lang="en-US" sz="2400" dirty="0"/>
              <a:t>:</a:t>
            </a:r>
          </a:p>
          <a:p>
            <a:endParaRPr lang="en-US" sz="2400" dirty="0"/>
          </a:p>
          <a:p>
            <a:r>
              <a:rPr lang="en-US" sz="2400" u="sng" dirty="0"/>
              <a:t>de la </a:t>
            </a:r>
            <a:r>
              <a:rPr lang="en-US" sz="2400" u="sng" dirty="0" err="1"/>
              <a:t>salade</a:t>
            </a:r>
            <a:endParaRPr lang="en-US" sz="2400" u="sng" dirty="0"/>
          </a:p>
          <a:p>
            <a:endParaRPr lang="en-US" sz="2400" dirty="0"/>
          </a:p>
          <a:p>
            <a:r>
              <a:rPr lang="en-US" sz="2400" u="sng" dirty="0"/>
              <a:t>de la </a:t>
            </a:r>
            <a:r>
              <a:rPr lang="en-US" sz="2400" u="sng" dirty="0" err="1"/>
              <a:t>soupe</a:t>
            </a:r>
            <a:endParaRPr lang="en-US" sz="2400" u="sng" dirty="0"/>
          </a:p>
        </p:txBody>
      </p:sp>
    </p:spTree>
    <p:extLst>
      <p:ext uri="{BB962C8B-B14F-4D97-AF65-F5344CB8AC3E}">
        <p14:creationId xmlns:p14="http://schemas.microsoft.com/office/powerpoint/2010/main" val="1456256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186</TotalTime>
  <Words>812</Words>
  <Application>Microsoft Office PowerPoint</Application>
  <PresentationFormat>Widescreen</PresentationFormat>
  <Paragraphs>72</Paragraphs>
  <Slides>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                Instructions</vt:lpstr>
      <vt:lpstr>      Rechauffement: FLORA et Révision de vocabulaire              Warm up: FLORA and vocabulary review           Approximately 60 minutes each day</vt:lpstr>
      <vt:lpstr> Message du jour          5 minutes</vt:lpstr>
      <vt:lpstr>Les sons:   “i”   ‘o’    ‘a’     ‘é’       (5 minutes) Pratiquez ces sons. Practice these sounds  by reading the sentences aloud three times each.   </vt:lpstr>
      <vt:lpstr>                  Routines   ( 2-3 minutes )</vt:lpstr>
      <vt:lpstr>      Lecture/ Reading: Read the book ‘Halloween Chez Les Jumeaux’  twice.             ( 5 minutes )  See copy on next slide if you don’t have your copy of the book at home.</vt:lpstr>
      <vt:lpstr>   Halloween Chez Les Jumeaux</vt:lpstr>
      <vt:lpstr>Écoutez et chantez la chanson      Listen to and sing the song               2 minutes</vt:lpstr>
      <vt:lpstr>Ecriture/Writing: Write a sentence for each word below on a separate sheet of paper. See the example.  (10 minutes)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Message du jour</dc:title>
  <dc:creator>Thompson, Phillip (ASD-N)</dc:creator>
  <cp:lastModifiedBy>Thompson, Phillip (ASD-N)</cp:lastModifiedBy>
  <cp:revision>43</cp:revision>
  <dcterms:created xsi:type="dcterms:W3CDTF">2021-09-23T10:41:36Z</dcterms:created>
  <dcterms:modified xsi:type="dcterms:W3CDTF">2021-10-31T13:47:49Z</dcterms:modified>
</cp:coreProperties>
</file>