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3" r:id="rId2"/>
    <p:sldId id="261" r:id="rId3"/>
    <p:sldId id="256" r:id="rId4"/>
    <p:sldId id="258" r:id="rId5"/>
    <p:sldId id="257" r:id="rId6"/>
    <p:sldId id="259" r:id="rId7"/>
    <p:sldId id="260" r:id="rId8"/>
    <p:sldId id="262" r:id="rId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7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FEA57E-7C1A-457B-A4CD-5DCEB057B502}"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54398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E42E8-8B57-452D-A122-4DCE9AC771EF}" type="datetime1">
              <a:rPr lang="en-US" smtClean="0"/>
              <a:t>1/27/2022</a:t>
            </a:fld>
            <a:endParaRPr lang="en-US"/>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9709286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4229466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112491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29789471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1/27/2022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7594406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1/27/2022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15158976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89749-A4CD-447F-8298-2B7988C91CEA}"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35384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444D3-C0BA-4587-A56C-581AB9F841BE}"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0776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01AF2CE-4F37-411C-A3EE-BBBE223265BF}"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19090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083D4-708C-4BB5-B4FD-30CE9FA12FD5}" type="datetime1">
              <a:rPr lang="en-US" smtClean="0"/>
              <a:t>1/27/2022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7661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D239B2-65BC-4C2A-A62B-3EABFE9590E4}" type="datetime1">
              <a:rPr lang="en-US" smtClean="0"/>
              <a:t>1/27/2022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2294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E05F5A-E4A3-476F-A89E-C2B73F2431E4}" type="datetime1">
              <a:rPr lang="en-US" smtClean="0"/>
              <a:t>1/27/2022</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1943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3761515-4A26-4F31-9F61-5A10B1FABBFC}" type="datetime1">
              <a:rPr lang="en-US" smtClean="0"/>
              <a:t>1/27/2022</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22290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A75DC65-7D1F-4BAB-9695-F7E734143E14}" type="datetime1">
              <a:rPr lang="en-US" smtClean="0"/>
              <a:t>1/27/2022</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7239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E624077-BD55-4036-8E92-6558FDF3B653}" type="datetime1">
              <a:rPr lang="en-US" smtClean="0"/>
              <a:t>1/27/2022</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9132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4225F2-7107-4609-BCC2-77C63064A5E8}" type="datetime1">
              <a:rPr lang="en-US" smtClean="0"/>
              <a:t>1/27/2022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47065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FE42E8-8B57-452D-A122-4DCE9AC771EF}" type="datetime1">
              <a:rPr lang="en-US" smtClean="0"/>
              <a:t>1/27/2022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45311097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B79B-E1DA-4F76-964D-2FCB4CFCA889}"/>
              </a:ext>
            </a:extLst>
          </p:cNvPr>
          <p:cNvSpPr>
            <a:spLocks noGrp="1"/>
          </p:cNvSpPr>
          <p:nvPr>
            <p:ph type="title"/>
          </p:nvPr>
        </p:nvSpPr>
        <p:spPr/>
        <p:txBody>
          <a:bodyPr/>
          <a:lstStyle/>
          <a:p>
            <a:r>
              <a:rPr lang="en-US" dirty="0"/>
              <a:t>                  Instructions</a:t>
            </a:r>
          </a:p>
        </p:txBody>
      </p:sp>
      <p:sp>
        <p:nvSpPr>
          <p:cNvPr id="3" name="Content Placeholder 2">
            <a:extLst>
              <a:ext uri="{FF2B5EF4-FFF2-40B4-BE49-F238E27FC236}">
                <a16:creationId xmlns:a16="http://schemas.microsoft.com/office/drawing/2014/main" id="{8E98355F-6800-49FB-A3D5-86576AC46DC4}"/>
              </a:ext>
            </a:extLst>
          </p:cNvPr>
          <p:cNvSpPr>
            <a:spLocks noGrp="1"/>
          </p:cNvSpPr>
          <p:nvPr>
            <p:ph idx="1"/>
          </p:nvPr>
        </p:nvSpPr>
        <p:spPr>
          <a:xfrm>
            <a:off x="1103312" y="1252026"/>
            <a:ext cx="8946541" cy="4996374"/>
          </a:xfrm>
        </p:spPr>
        <p:txBody>
          <a:bodyPr>
            <a:normAutofit fontScale="92500" lnSpcReduction="10000"/>
          </a:bodyPr>
          <a:lstStyle/>
          <a:p>
            <a:r>
              <a:rPr lang="en-US" dirty="0"/>
              <a:t>Some slides have an audio recording. Click on the button on the lower right-hand corner of the slide to hear the audio recording.</a:t>
            </a:r>
          </a:p>
          <a:p>
            <a:r>
              <a:rPr lang="en-US" dirty="0"/>
              <a:t>Each slide has an activity. Complete each activity on each slide before moving on to the next slide. Complete activities in the order presented beginning with Slide two, then slide three, all the way to the final slide, slide eight.</a:t>
            </a:r>
          </a:p>
          <a:p>
            <a:r>
              <a:rPr lang="en-US" dirty="0"/>
              <a:t>Slide number two asks you to access FLORA. The web site address is given. You must complete each part of the FLORA activities before moving on in this order:  (</a:t>
            </a:r>
            <a:r>
              <a:rPr lang="en-US" dirty="0" err="1"/>
              <a:t>J’écoute</a:t>
            </a:r>
            <a:r>
              <a:rPr lang="en-US" dirty="0"/>
              <a:t>,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p>
          <a:p>
            <a:r>
              <a:rPr lang="en-US" dirty="0"/>
              <a:t>Slide number six will ask you to read a text,  ‘</a:t>
            </a:r>
            <a:r>
              <a:rPr lang="en-US" dirty="0" err="1"/>
              <a:t>Chacun</a:t>
            </a:r>
            <a:r>
              <a:rPr lang="en-US" dirty="0"/>
              <a:t> son chapeau’ twice.  It is found in the new Home Learning package that went home on Jan. 21st. Read to a family member or aloud to yourself.</a:t>
            </a:r>
          </a:p>
          <a:p>
            <a:r>
              <a:rPr lang="en-US" dirty="0"/>
              <a:t>Please complete all written work for those activities that require written responses on separate sheets of </a:t>
            </a:r>
            <a:r>
              <a:rPr lang="en-US" dirty="0" err="1"/>
              <a:t>looseleaf</a:t>
            </a:r>
            <a:r>
              <a:rPr lang="en-US" dirty="0"/>
              <a:t>. Put the date and your name on each </a:t>
            </a:r>
            <a:r>
              <a:rPr lang="en-US" dirty="0" err="1"/>
              <a:t>looseleaf</a:t>
            </a:r>
            <a:r>
              <a:rPr lang="en-US" dirty="0"/>
              <a:t> sheet. Pass in all written work when classes resume.</a:t>
            </a:r>
          </a:p>
        </p:txBody>
      </p:sp>
    </p:spTree>
    <p:extLst>
      <p:ext uri="{BB962C8B-B14F-4D97-AF65-F5344CB8AC3E}">
        <p14:creationId xmlns:p14="http://schemas.microsoft.com/office/powerpoint/2010/main" val="382803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352C-B9D5-4D93-B80C-C2E4A73BD105}"/>
              </a:ext>
            </a:extLst>
          </p:cNvPr>
          <p:cNvSpPr>
            <a:spLocks noGrp="1"/>
          </p:cNvSpPr>
          <p:nvPr>
            <p:ph type="title"/>
          </p:nvPr>
        </p:nvSpPr>
        <p:spPr>
          <a:xfrm>
            <a:off x="646111" y="452717"/>
            <a:ext cx="9404723" cy="1784045"/>
          </a:xfrm>
        </p:spPr>
        <p:txBody>
          <a:bodyPr/>
          <a:lstStyle/>
          <a:p>
            <a:r>
              <a:rPr lang="en-US" sz="3600" dirty="0"/>
              <a:t>      </a:t>
            </a:r>
            <a:r>
              <a:rPr lang="en-US" sz="2400" dirty="0" err="1"/>
              <a:t>Rechauffement</a:t>
            </a:r>
            <a:r>
              <a:rPr lang="en-US" sz="3600" dirty="0"/>
              <a:t>: </a:t>
            </a:r>
            <a:r>
              <a:rPr lang="en-US" sz="2400" dirty="0"/>
              <a:t>FLORA et </a:t>
            </a:r>
            <a:r>
              <a:rPr lang="en-US" sz="2400" dirty="0" err="1"/>
              <a:t>Révision</a:t>
            </a:r>
            <a:r>
              <a:rPr lang="en-US" sz="2400" dirty="0"/>
              <a:t> de </a:t>
            </a:r>
            <a:r>
              <a:rPr lang="en-US" sz="2400" dirty="0" err="1"/>
              <a:t>vocabulaire</a:t>
            </a:r>
            <a:br>
              <a:rPr lang="en-US" sz="2400" dirty="0"/>
            </a:br>
            <a:r>
              <a:rPr lang="en-US" sz="2400" dirty="0"/>
              <a:t>                   Warm up: FLORA and vocabulary review</a:t>
            </a:r>
            <a:br>
              <a:rPr lang="en-US" sz="3600" dirty="0"/>
            </a:br>
            <a:r>
              <a:rPr lang="en-US" sz="3600" dirty="0"/>
              <a:t>                   </a:t>
            </a:r>
            <a:r>
              <a:rPr lang="en-US" sz="2400" dirty="0"/>
              <a:t>Approximately 40 minutes </a:t>
            </a:r>
          </a:p>
        </p:txBody>
      </p:sp>
      <p:sp>
        <p:nvSpPr>
          <p:cNvPr id="3" name="Content Placeholder 2">
            <a:extLst>
              <a:ext uri="{FF2B5EF4-FFF2-40B4-BE49-F238E27FC236}">
                <a16:creationId xmlns:a16="http://schemas.microsoft.com/office/drawing/2014/main" id="{D6314982-7FD0-4A52-B5A8-1AF71B9F5EF3}"/>
              </a:ext>
            </a:extLst>
          </p:cNvPr>
          <p:cNvSpPr>
            <a:spLocks noGrp="1"/>
          </p:cNvSpPr>
          <p:nvPr>
            <p:ph idx="1"/>
          </p:nvPr>
        </p:nvSpPr>
        <p:spPr>
          <a:xfrm>
            <a:off x="105202" y="2362407"/>
            <a:ext cx="12086798" cy="4361949"/>
          </a:xfrm>
        </p:spPr>
        <p:txBody>
          <a:bodyPr>
            <a:normAutofit/>
          </a:bodyPr>
          <a:lstStyle/>
          <a:p>
            <a:r>
              <a:rPr lang="en-US" sz="3300" dirty="0"/>
              <a:t>FLORA.nbed.nb.ca </a:t>
            </a:r>
            <a:r>
              <a:rPr lang="en-US" dirty="0"/>
              <a:t>: </a:t>
            </a:r>
            <a:r>
              <a:rPr lang="en-US"/>
              <a:t>Level 2: Module 5:  </a:t>
            </a:r>
            <a:r>
              <a:rPr lang="en-US" dirty="0" err="1"/>
              <a:t>J’écoute</a:t>
            </a:r>
            <a:r>
              <a:rPr lang="en-US" dirty="0"/>
              <a:t> et je parle,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r>
              <a:rPr lang="en-US" dirty="0">
                <a:solidFill>
                  <a:srgbClr val="000000"/>
                </a:solidFill>
                <a:latin typeface="+mn-lt"/>
              </a:rPr>
              <a:t>     </a:t>
            </a:r>
            <a:endParaRPr lang="en-US" sz="2000" b="0" i="0" dirty="0">
              <a:solidFill>
                <a:srgbClr val="000000"/>
              </a:solidFill>
              <a:effectLst/>
              <a:latin typeface="+mn-lt"/>
            </a:endParaRPr>
          </a:p>
          <a:p>
            <a:pPr marL="0" indent="0" algn="l" fontAlgn="base">
              <a:buNone/>
            </a:pPr>
            <a:endParaRPr lang="en-US" sz="2000" b="0" i="0" dirty="0">
              <a:solidFill>
                <a:srgbClr val="000000"/>
              </a:solidFill>
              <a:effectLst/>
              <a:latin typeface="Calibri" panose="020F0502020204030204" pitchFamily="34" charset="0"/>
            </a:endParaRPr>
          </a:p>
          <a:p>
            <a:pPr marL="0" indent="0">
              <a:buNone/>
            </a:pPr>
            <a:r>
              <a:rPr lang="en-US" dirty="0"/>
              <a:t>     In the Home Learning package, you will find a handout with images for our unit “Les </a:t>
            </a:r>
            <a:r>
              <a:rPr lang="en-US" dirty="0" err="1"/>
              <a:t>vêtements</a:t>
            </a:r>
            <a:r>
              <a:rPr lang="en-US" dirty="0"/>
              <a:t>”  Look over the list. Read aloud each article of clothing that we have seen thus far during this unit or that you hear in the song ‘Les </a:t>
            </a:r>
            <a:r>
              <a:rPr lang="en-US" dirty="0" err="1"/>
              <a:t>vêtements</a:t>
            </a:r>
            <a:r>
              <a:rPr lang="en-US" dirty="0"/>
              <a:t> “ by Alain le Lait.</a:t>
            </a:r>
          </a:p>
        </p:txBody>
      </p:sp>
    </p:spTree>
    <p:extLst>
      <p:ext uri="{BB962C8B-B14F-4D97-AF65-F5344CB8AC3E}">
        <p14:creationId xmlns:p14="http://schemas.microsoft.com/office/powerpoint/2010/main" val="1591531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F5A-47B8-47AA-BFB5-26012425BA20}"/>
              </a:ext>
            </a:extLst>
          </p:cNvPr>
          <p:cNvSpPr>
            <a:spLocks noGrp="1"/>
          </p:cNvSpPr>
          <p:nvPr>
            <p:ph type="ctrTitle"/>
          </p:nvPr>
        </p:nvSpPr>
        <p:spPr>
          <a:xfrm>
            <a:off x="478302" y="506437"/>
            <a:ext cx="4544271" cy="900332"/>
          </a:xfrm>
        </p:spPr>
        <p:txBody>
          <a:bodyPr>
            <a:normAutofit fontScale="90000"/>
          </a:bodyPr>
          <a:lstStyle/>
          <a:p>
            <a:r>
              <a:rPr lang="en-US" sz="3200" dirty="0"/>
              <a:t> </a:t>
            </a:r>
            <a:r>
              <a:rPr lang="en-US" sz="4000" dirty="0"/>
              <a:t>Message du jour</a:t>
            </a:r>
            <a:br>
              <a:rPr lang="en-US" sz="4000" dirty="0"/>
            </a:br>
            <a:r>
              <a:rPr lang="en-US" sz="4000" dirty="0"/>
              <a:t>         </a:t>
            </a:r>
            <a:r>
              <a:rPr lang="en-US" sz="2700" dirty="0"/>
              <a:t>5 minutes</a:t>
            </a:r>
          </a:p>
        </p:txBody>
      </p:sp>
      <p:sp>
        <p:nvSpPr>
          <p:cNvPr id="3" name="Subtitle 2">
            <a:extLst>
              <a:ext uri="{FF2B5EF4-FFF2-40B4-BE49-F238E27FC236}">
                <a16:creationId xmlns:a16="http://schemas.microsoft.com/office/drawing/2014/main" id="{E7167EAC-635B-4CBC-826A-FDE6BCBD9F5D}"/>
              </a:ext>
            </a:extLst>
          </p:cNvPr>
          <p:cNvSpPr>
            <a:spLocks noGrp="1"/>
          </p:cNvSpPr>
          <p:nvPr>
            <p:ph type="subTitle" idx="1"/>
          </p:nvPr>
        </p:nvSpPr>
        <p:spPr>
          <a:xfrm>
            <a:off x="291548" y="1814733"/>
            <a:ext cx="5290386" cy="4536830"/>
          </a:xfrm>
        </p:spPr>
        <p:txBody>
          <a:bodyPr>
            <a:normAutofit fontScale="85000" lnSpcReduction="20000"/>
          </a:bodyPr>
          <a:lstStyle/>
          <a:p>
            <a:pPr>
              <a:lnSpc>
                <a:spcPct val="107000"/>
              </a:lnSpc>
              <a:spcBef>
                <a:spcPts val="0"/>
              </a:spcBef>
              <a:spcAft>
                <a:spcPts val="800"/>
              </a:spcAft>
            </a:pPr>
            <a:r>
              <a:rPr lang="en-US" sz="2400" b="1" dirty="0" err="1"/>
              <a:t>C’est</a:t>
            </a:r>
            <a:r>
              <a:rPr lang="en-US" sz="2400" b="1" dirty="0"/>
              <a:t> </a:t>
            </a:r>
            <a:r>
              <a:rPr lang="en-US" sz="2400" b="1" dirty="0" err="1"/>
              <a:t>vendredi</a:t>
            </a:r>
            <a:r>
              <a:rPr lang="en-US" sz="2400" b="1" dirty="0"/>
              <a:t> le 28 Janvier. </a:t>
            </a:r>
            <a:r>
              <a:rPr lang="en-US" sz="2400" b="1" dirty="0" err="1"/>
              <a:t>Cette</a:t>
            </a:r>
            <a:r>
              <a:rPr lang="en-US" sz="2400" b="1" dirty="0"/>
              <a:t> fin de </a:t>
            </a:r>
            <a:r>
              <a:rPr lang="en-US" sz="2400" b="1" dirty="0" err="1"/>
              <a:t>semaine</a:t>
            </a:r>
            <a:r>
              <a:rPr lang="en-US" sz="2400" b="1" dirty="0"/>
              <a:t>, je </a:t>
            </a:r>
            <a:r>
              <a:rPr lang="en-US" sz="2400" b="1" dirty="0" err="1"/>
              <a:t>vais</a:t>
            </a:r>
            <a:r>
              <a:rPr lang="en-US" sz="2400" b="1" dirty="0"/>
              <a:t> </a:t>
            </a:r>
            <a:r>
              <a:rPr lang="en-US" sz="2400" b="1" dirty="0" err="1"/>
              <a:t>écouter</a:t>
            </a:r>
            <a:r>
              <a:rPr lang="en-US" sz="2400" b="1" dirty="0"/>
              <a:t> les </a:t>
            </a:r>
            <a:r>
              <a:rPr lang="en-US" sz="2400" b="1" dirty="0" err="1"/>
              <a:t>matchs</a:t>
            </a:r>
            <a:r>
              <a:rPr lang="en-US" sz="2400" b="1" dirty="0"/>
              <a:t> de football à la </a:t>
            </a:r>
            <a:r>
              <a:rPr lang="en-US" sz="2400" b="1" dirty="0" err="1"/>
              <a:t>télévision</a:t>
            </a:r>
            <a:r>
              <a:rPr lang="en-US" sz="2400" b="1" dirty="0"/>
              <a:t>. </a:t>
            </a:r>
            <a:r>
              <a:rPr lang="en-US" sz="2400" b="1" dirty="0" err="1"/>
              <a:t>J’aime</a:t>
            </a:r>
            <a:r>
              <a:rPr lang="en-US" sz="2400" b="1" dirty="0"/>
              <a:t> beaucoup le football! </a:t>
            </a:r>
            <a:r>
              <a:rPr lang="en-US" sz="2400" b="1" dirty="0" err="1"/>
              <a:t>Qu’est-ce</a:t>
            </a:r>
            <a:r>
              <a:rPr lang="en-US" sz="2400" b="1" dirty="0"/>
              <a:t> que </a:t>
            </a:r>
            <a:r>
              <a:rPr lang="en-US" sz="2400" b="1" dirty="0" err="1"/>
              <a:t>tu</a:t>
            </a:r>
            <a:r>
              <a:rPr lang="en-US" sz="2400" b="1" dirty="0"/>
              <a:t> </a:t>
            </a:r>
            <a:r>
              <a:rPr lang="en-US" sz="2400" b="1" dirty="0" err="1"/>
              <a:t>fais</a:t>
            </a:r>
            <a:r>
              <a:rPr lang="en-US" sz="2400" b="1" dirty="0"/>
              <a:t> </a:t>
            </a:r>
            <a:r>
              <a:rPr lang="en-US" sz="2400" b="1" dirty="0" err="1"/>
              <a:t>cette</a:t>
            </a:r>
            <a:r>
              <a:rPr lang="en-US" sz="2400" b="1" dirty="0"/>
              <a:t> fin de </a:t>
            </a:r>
            <a:r>
              <a:rPr lang="en-US" sz="2400" b="1" dirty="0" err="1"/>
              <a:t>semaine</a:t>
            </a:r>
            <a:r>
              <a:rPr lang="en-US" sz="2400" b="1" dirty="0"/>
              <a:t>? </a:t>
            </a:r>
          </a:p>
          <a:p>
            <a:pPr>
              <a:lnSpc>
                <a:spcPct val="107000"/>
              </a:lnSpc>
              <a:spcBef>
                <a:spcPts val="0"/>
              </a:spcBef>
              <a:spcAft>
                <a:spcPts val="8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2400" b="1" dirty="0"/>
          </a:p>
          <a:p>
            <a:pPr>
              <a:lnSpc>
                <a:spcPct val="90000"/>
              </a:lnSpc>
            </a:pPr>
            <a:r>
              <a:rPr lang="en-US" sz="1900" b="1" dirty="0" err="1"/>
              <a:t>Activité</a:t>
            </a:r>
            <a:r>
              <a:rPr lang="en-US" sz="1900" b="1" dirty="0"/>
              <a:t>: Listen to the recording.  Re-read the message du jour aloud. Answer the following question in a full sentence response:  </a:t>
            </a:r>
          </a:p>
          <a:p>
            <a:pPr>
              <a:lnSpc>
                <a:spcPct val="90000"/>
              </a:lnSpc>
            </a:pPr>
            <a:r>
              <a:rPr lang="en-US" sz="1900" b="1" dirty="0"/>
              <a:t>Quelle </a:t>
            </a:r>
            <a:r>
              <a:rPr lang="en-US" sz="1900" b="1" dirty="0" err="1"/>
              <a:t>est</a:t>
            </a:r>
            <a:r>
              <a:rPr lang="en-US" sz="1900" b="1" dirty="0"/>
              <a:t> la date </a:t>
            </a:r>
            <a:r>
              <a:rPr lang="en-US" sz="1900" b="1" dirty="0" err="1"/>
              <a:t>aujourd’hui</a:t>
            </a:r>
            <a:r>
              <a:rPr lang="en-US" sz="1900" b="1" dirty="0"/>
              <a:t>?</a:t>
            </a:r>
          </a:p>
          <a:p>
            <a:pPr>
              <a:lnSpc>
                <a:spcPct val="90000"/>
              </a:lnSpc>
            </a:pPr>
            <a:endParaRPr lang="en-US" sz="1800" b="1" dirty="0"/>
          </a:p>
          <a:p>
            <a:pPr>
              <a:lnSpc>
                <a:spcPct val="90000"/>
              </a:lnSpc>
            </a:pPr>
            <a:endParaRPr lang="en-US" sz="1300" b="1" dirty="0"/>
          </a:p>
          <a:p>
            <a:pPr>
              <a:lnSpc>
                <a:spcPct val="90000"/>
              </a:lnSpc>
            </a:pPr>
            <a:r>
              <a:rPr lang="en-US" sz="1600" b="1" dirty="0"/>
              <a:t>Click on the brown button on the bottom right-hand  corner of this page for the audio recording</a:t>
            </a:r>
            <a:r>
              <a:rPr lang="en-US" sz="1300" b="1" dirty="0"/>
              <a:t>.</a:t>
            </a:r>
          </a:p>
        </p:txBody>
      </p:sp>
      <p:pic>
        <p:nvPicPr>
          <p:cNvPr id="18" name="Picture 3" descr="Calendrier sur table">
            <a:extLst>
              <a:ext uri="{FF2B5EF4-FFF2-40B4-BE49-F238E27FC236}">
                <a16:creationId xmlns:a16="http://schemas.microsoft.com/office/drawing/2014/main" id="{250B96CB-BE34-4762-89EA-E87B2925C08A}"/>
              </a:ext>
            </a:extLst>
          </p:cNvPr>
          <p:cNvPicPr>
            <a:picLocks noChangeAspect="1"/>
          </p:cNvPicPr>
          <p:nvPr/>
        </p:nvPicPr>
        <p:blipFill rotWithShape="1">
          <a:blip r:embed="rId4"/>
          <a:srcRect r="33991" b="-1"/>
          <a:stretch/>
        </p:blipFill>
        <p:spPr>
          <a:xfrm>
            <a:off x="6482686" y="10"/>
            <a:ext cx="5709313" cy="6857990"/>
          </a:xfrm>
          <a:prstGeom prst="rect">
            <a:avLst/>
          </a:prstGeom>
        </p:spPr>
      </p:pic>
      <p:pic>
        <p:nvPicPr>
          <p:cNvPr id="7" name="Video 6">
            <a:hlinkClick r:id="" action="ppaction://media"/>
            <a:extLst>
              <a:ext uri="{FF2B5EF4-FFF2-40B4-BE49-F238E27FC236}">
                <a16:creationId xmlns:a16="http://schemas.microsoft.com/office/drawing/2014/main" id="{DA5AC20A-57C3-43A3-B48C-D9E0FF477BE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65510599"/>
      </p:ext>
    </p:extLst>
  </p:cSld>
  <p:clrMapOvr>
    <a:masterClrMapping/>
  </p:clrMapOvr>
  <mc:AlternateContent xmlns:mc="http://schemas.openxmlformats.org/markup-compatibility/2006">
    <mc:Choice xmlns:p14="http://schemas.microsoft.com/office/powerpoint/2010/main" Requires="p14">
      <p:transition spd="slow" p14:dur="2000" advTm="16720"/>
    </mc:Choice>
    <mc:Fallback>
      <p:transition spd="slow" advTm="1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1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700"/>
                                        <p:tgtEl>
                                          <p:spTgt spid="3">
                                            <p:txEl>
                                              <p:pRg st="3" end="3"/>
                                            </p:txEl>
                                          </p:spTgt>
                                        </p:tgtEl>
                                      </p:cBhvr>
                                    </p:animEffect>
                                  </p:childTnLst>
                                </p:cTn>
                              </p:par>
                              <p:par>
                                <p:cTn id="13" presetID="10" presetClass="entr" presetSubtype="0" fill="hold" grpId="0" nodeType="withEffect">
                                  <p:stCondLst>
                                    <p:cond delay="1500"/>
                                  </p:stCondLst>
                                  <p:iterate>
                                    <p:tmPct val="10000"/>
                                  </p:iterate>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7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700"/>
                                        <p:tgtEl>
                                          <p:spTgt spid="3">
                                            <p:txEl>
                                              <p:pRg st="7" end="7"/>
                                            </p:txEl>
                                          </p:spTgt>
                                        </p:tgtEl>
                                      </p:cBhvr>
                                    </p:animEffect>
                                  </p:childTnLst>
                                </p:cTn>
                              </p:par>
                              <p:par>
                                <p:cTn id="21" presetID="10" presetClass="entr" presetSubtype="0" fill="hold" grpId="0" nodeType="withEffect">
                                  <p:stCondLst>
                                    <p:cond delay="1000"/>
                                  </p:stCondLst>
                                  <p:iterate>
                                    <p:tmPct val="10000"/>
                                  </p:iterate>
                                  <p:childTnLst>
                                    <p:set>
                                      <p:cBhvr>
                                        <p:cTn id="22" dur="1" fill="hold">
                                          <p:stCondLst>
                                            <p:cond delay="0"/>
                                          </p:stCondLst>
                                        </p:cTn>
                                        <p:tgtEl>
                                          <p:spTgt spid="2"/>
                                        </p:tgtEl>
                                        <p:attrNameLst>
                                          <p:attrName>style.visibility</p:attrName>
                                        </p:attrNameLst>
                                      </p:cBhvr>
                                      <p:to>
                                        <p:strVal val="visible"/>
                                      </p:to>
                                    </p:set>
                                    <p:animEffect transition="in" filter="fade">
                                      <p:cBhvr>
                                        <p:cTn id="2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7"/>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E721-B672-4C3B-B46E-A670761FD85E}"/>
              </a:ext>
            </a:extLst>
          </p:cNvPr>
          <p:cNvSpPr>
            <a:spLocks noGrp="1"/>
          </p:cNvSpPr>
          <p:nvPr>
            <p:ph type="title"/>
          </p:nvPr>
        </p:nvSpPr>
        <p:spPr/>
        <p:txBody>
          <a:bodyPr/>
          <a:lstStyle/>
          <a:p>
            <a:r>
              <a:rPr lang="en-US" sz="2800" dirty="0"/>
              <a:t>Les sons:   “</a:t>
            </a:r>
            <a:r>
              <a:rPr lang="en-US" sz="2800" dirty="0" err="1"/>
              <a:t>i</a:t>
            </a:r>
            <a:r>
              <a:rPr lang="en-US" sz="2800" dirty="0"/>
              <a:t>”   ‘o’    ‘a’     ‘é’       (5 minutes)</a:t>
            </a:r>
            <a:br>
              <a:rPr lang="en-US" sz="2800" dirty="0"/>
            </a:br>
            <a:r>
              <a:rPr lang="en-US" sz="2800" dirty="0" err="1"/>
              <a:t>Pratiquez</a:t>
            </a:r>
            <a:r>
              <a:rPr lang="en-US" sz="2800" dirty="0"/>
              <a:t> </a:t>
            </a:r>
            <a:r>
              <a:rPr lang="en-US" sz="2800" dirty="0" err="1"/>
              <a:t>ces</a:t>
            </a:r>
            <a:r>
              <a:rPr lang="en-US" sz="2800" dirty="0"/>
              <a:t> sons. </a:t>
            </a:r>
            <a:r>
              <a:rPr lang="en-US" sz="2400" dirty="0"/>
              <a:t>Practice these sounds </a:t>
            </a:r>
            <a:br>
              <a:rPr lang="en-US" sz="2400" dirty="0"/>
            </a:br>
            <a:r>
              <a:rPr lang="en-US" sz="2400" dirty="0"/>
              <a:t>by reading the sentences aloud three times each.</a:t>
            </a:r>
            <a:br>
              <a:rPr lang="en-US" sz="2400" dirty="0"/>
            </a:br>
            <a:r>
              <a:rPr lang="en-US" dirty="0"/>
              <a:t>  </a:t>
            </a:r>
          </a:p>
        </p:txBody>
      </p:sp>
      <p:sp>
        <p:nvSpPr>
          <p:cNvPr id="3" name="Content Placeholder 2">
            <a:extLst>
              <a:ext uri="{FF2B5EF4-FFF2-40B4-BE49-F238E27FC236}">
                <a16:creationId xmlns:a16="http://schemas.microsoft.com/office/drawing/2014/main" id="{F4FC8874-8A08-4A1F-A908-7101B09ABC6F}"/>
              </a:ext>
            </a:extLst>
          </p:cNvPr>
          <p:cNvSpPr>
            <a:spLocks noGrp="1"/>
          </p:cNvSpPr>
          <p:nvPr>
            <p:ph idx="1"/>
          </p:nvPr>
        </p:nvSpPr>
        <p:spPr>
          <a:xfrm>
            <a:off x="447421" y="1965277"/>
            <a:ext cx="10498083" cy="4265255"/>
          </a:xfrm>
        </p:spPr>
        <p:txBody>
          <a:bodyPr>
            <a:normAutofit fontScale="40000" lnSpcReduction="20000"/>
          </a:bodyPr>
          <a:lstStyle/>
          <a:p>
            <a:pPr marL="0" indent="0">
              <a:buNone/>
            </a:pPr>
            <a:endParaRPr lang="en-US" sz="1800" dirty="0"/>
          </a:p>
          <a:p>
            <a:pPr marL="0" indent="0">
              <a:buNone/>
            </a:pPr>
            <a:r>
              <a:rPr lang="en-US" sz="5000" dirty="0"/>
              <a:t>Le son “</a:t>
            </a:r>
            <a:r>
              <a:rPr lang="en-US" sz="5000" dirty="0" err="1"/>
              <a:t>i</a:t>
            </a:r>
            <a:r>
              <a:rPr lang="en-US" sz="5000" dirty="0"/>
              <a:t>”</a:t>
            </a:r>
          </a:p>
          <a:p>
            <a:pPr marL="0" indent="0">
              <a:buNone/>
            </a:pPr>
            <a:r>
              <a:rPr lang="en-US" sz="5000" dirty="0"/>
              <a:t>Je </a:t>
            </a:r>
            <a:r>
              <a:rPr lang="en-US" sz="5000" dirty="0" err="1"/>
              <a:t>vais</a:t>
            </a:r>
            <a:r>
              <a:rPr lang="en-US" sz="5000" dirty="0"/>
              <a:t> au </a:t>
            </a:r>
            <a:r>
              <a:rPr lang="en-US" sz="5000" dirty="0" err="1"/>
              <a:t>c</a:t>
            </a:r>
            <a:r>
              <a:rPr lang="en-US" sz="5000" b="1" dirty="0" err="1"/>
              <a:t>i</a:t>
            </a:r>
            <a:r>
              <a:rPr lang="en-US" sz="5000" dirty="0" err="1"/>
              <a:t>néma</a:t>
            </a:r>
            <a:r>
              <a:rPr lang="en-US" sz="5000" dirty="0"/>
              <a:t> </a:t>
            </a:r>
            <a:r>
              <a:rPr lang="en-US" sz="5000" dirty="0" err="1"/>
              <a:t>s</a:t>
            </a:r>
            <a:r>
              <a:rPr lang="en-US" sz="5000" b="1" dirty="0" err="1"/>
              <a:t>i</a:t>
            </a:r>
            <a:r>
              <a:rPr lang="en-US" sz="5000" dirty="0"/>
              <a:t> </a:t>
            </a:r>
            <a:r>
              <a:rPr lang="en-US" sz="5000" dirty="0" err="1"/>
              <a:t>tu</a:t>
            </a:r>
            <a:r>
              <a:rPr lang="en-US" sz="5000" dirty="0"/>
              <a:t> vas </a:t>
            </a:r>
            <a:r>
              <a:rPr lang="en-US" sz="5000" dirty="0" err="1"/>
              <a:t>auss</a:t>
            </a:r>
            <a:r>
              <a:rPr lang="en-US" sz="5000" b="1" dirty="0" err="1"/>
              <a:t>i</a:t>
            </a:r>
            <a:r>
              <a:rPr lang="en-US" sz="5000" dirty="0"/>
              <a:t>!</a:t>
            </a:r>
          </a:p>
          <a:p>
            <a:pPr marL="0" indent="0">
              <a:buNone/>
            </a:pPr>
            <a:endParaRPr lang="en-US" sz="5000" dirty="0"/>
          </a:p>
          <a:p>
            <a:pPr marL="0" indent="0">
              <a:buNone/>
            </a:pPr>
            <a:r>
              <a:rPr lang="en-US" sz="5000" dirty="0"/>
              <a:t>Le son ‘o’</a:t>
            </a:r>
          </a:p>
          <a:p>
            <a:pPr marL="0" indent="0">
              <a:buNone/>
            </a:pPr>
            <a:r>
              <a:rPr lang="en-US" sz="5000" dirty="0" err="1"/>
              <a:t>J’ai</a:t>
            </a:r>
            <a:r>
              <a:rPr lang="en-US" sz="5000" dirty="0"/>
              <a:t> mal </a:t>
            </a:r>
            <a:r>
              <a:rPr lang="en-US" sz="5000" b="1" dirty="0"/>
              <a:t>au</a:t>
            </a:r>
            <a:r>
              <a:rPr lang="en-US" sz="5000" dirty="0"/>
              <a:t> d</a:t>
            </a:r>
            <a:r>
              <a:rPr lang="en-US" sz="5000" b="1" dirty="0"/>
              <a:t>os</a:t>
            </a:r>
            <a:r>
              <a:rPr lang="en-US" sz="5000" dirty="0"/>
              <a:t> </a:t>
            </a:r>
            <a:r>
              <a:rPr lang="en-US" sz="5000" dirty="0" err="1"/>
              <a:t>ce</a:t>
            </a:r>
            <a:r>
              <a:rPr lang="en-US" sz="5000" dirty="0"/>
              <a:t> matin.</a:t>
            </a:r>
          </a:p>
          <a:p>
            <a:pPr marL="0" indent="0">
              <a:buNone/>
            </a:pPr>
            <a:endParaRPr lang="en-US" sz="5000" dirty="0"/>
          </a:p>
          <a:p>
            <a:pPr marL="0" indent="0">
              <a:buNone/>
            </a:pPr>
            <a:r>
              <a:rPr lang="en-US" sz="5000" dirty="0"/>
              <a:t>Le son ‘a’</a:t>
            </a:r>
          </a:p>
          <a:p>
            <a:pPr marL="0" indent="0">
              <a:buNone/>
            </a:pPr>
            <a:r>
              <a:rPr lang="en-US" sz="5000" dirty="0"/>
              <a:t>L</a:t>
            </a:r>
            <a:r>
              <a:rPr lang="en-US" sz="5000" b="1" dirty="0"/>
              <a:t>a </a:t>
            </a:r>
            <a:r>
              <a:rPr lang="en-US" sz="5000" dirty="0"/>
              <a:t>chaise </a:t>
            </a:r>
            <a:r>
              <a:rPr lang="en-US" sz="5000" dirty="0" err="1"/>
              <a:t>est</a:t>
            </a:r>
            <a:r>
              <a:rPr lang="en-US" sz="5000" dirty="0"/>
              <a:t> dans l</a:t>
            </a:r>
            <a:r>
              <a:rPr lang="en-US" sz="5000" b="1" dirty="0"/>
              <a:t>a</a:t>
            </a:r>
            <a:r>
              <a:rPr lang="en-US" sz="5000" dirty="0"/>
              <a:t> </a:t>
            </a:r>
            <a:r>
              <a:rPr lang="en-US" sz="5000" dirty="0" err="1"/>
              <a:t>classe</a:t>
            </a:r>
            <a:r>
              <a:rPr lang="en-US" sz="5000" dirty="0"/>
              <a:t>.</a:t>
            </a:r>
          </a:p>
          <a:p>
            <a:pPr marL="0" indent="0">
              <a:buNone/>
            </a:pPr>
            <a:endParaRPr lang="en-US" sz="5000" dirty="0"/>
          </a:p>
          <a:p>
            <a:pPr marL="0" indent="0">
              <a:buNone/>
            </a:pPr>
            <a:r>
              <a:rPr lang="en-US" sz="5000" dirty="0"/>
              <a:t>Le son ‘é’</a:t>
            </a:r>
          </a:p>
          <a:p>
            <a:pPr marL="0" indent="0">
              <a:buNone/>
            </a:pPr>
            <a:r>
              <a:rPr lang="en-US" sz="5000" dirty="0"/>
              <a:t>Sally a </a:t>
            </a:r>
            <a:r>
              <a:rPr lang="en-US" sz="5000" b="1" dirty="0" err="1"/>
              <a:t>é</a:t>
            </a:r>
            <a:r>
              <a:rPr lang="en-US" sz="5000" dirty="0" err="1"/>
              <a:t>crit</a:t>
            </a:r>
            <a:r>
              <a:rPr lang="en-US" sz="5000" dirty="0"/>
              <a:t> </a:t>
            </a:r>
            <a:r>
              <a:rPr lang="en-US" sz="5000" dirty="0" err="1"/>
              <a:t>une</a:t>
            </a:r>
            <a:r>
              <a:rPr lang="en-US" sz="5000" dirty="0"/>
              <a:t> </a:t>
            </a:r>
            <a:r>
              <a:rPr lang="en-US" sz="5000" dirty="0" err="1"/>
              <a:t>lettre</a:t>
            </a:r>
            <a:r>
              <a:rPr lang="en-US" sz="5000" dirty="0"/>
              <a:t> à son amie.</a:t>
            </a:r>
          </a:p>
        </p:txBody>
      </p:sp>
      <p:pic>
        <p:nvPicPr>
          <p:cNvPr id="6" name="Picture 5" descr="Male pirate with monkey">
            <a:extLst>
              <a:ext uri="{FF2B5EF4-FFF2-40B4-BE49-F238E27FC236}">
                <a16:creationId xmlns:a16="http://schemas.microsoft.com/office/drawing/2014/main" id="{542F80C1-013B-4C48-AE00-AE3EFBA20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597" y="187951"/>
            <a:ext cx="4055155" cy="5694688"/>
          </a:xfrm>
          <a:prstGeom prst="rect">
            <a:avLst/>
          </a:prstGeom>
        </p:spPr>
      </p:pic>
    </p:spTree>
    <p:extLst>
      <p:ext uri="{BB962C8B-B14F-4D97-AF65-F5344CB8AC3E}">
        <p14:creationId xmlns:p14="http://schemas.microsoft.com/office/powerpoint/2010/main" val="3111102088"/>
      </p:ext>
    </p:extLst>
  </p:cSld>
  <p:clrMapOvr>
    <a:masterClrMapping/>
  </p:clrMapOvr>
  <mc:AlternateContent xmlns:mc="http://schemas.openxmlformats.org/markup-compatibility/2006" xmlns:p14="http://schemas.microsoft.com/office/powerpoint/2010/main">
    <mc:Choice Requires="p14">
      <p:transition spd="slow" p14:dur="2000" advTm="23105"/>
    </mc:Choice>
    <mc:Fallback xmlns="">
      <p:transition spd="slow" advTm="231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9E5B-A452-4F32-8B75-001C3CB6FCF8}"/>
              </a:ext>
            </a:extLst>
          </p:cNvPr>
          <p:cNvSpPr>
            <a:spLocks noGrp="1"/>
          </p:cNvSpPr>
          <p:nvPr>
            <p:ph type="title"/>
          </p:nvPr>
        </p:nvSpPr>
        <p:spPr/>
        <p:txBody>
          <a:bodyPr/>
          <a:lstStyle/>
          <a:p>
            <a:r>
              <a:rPr lang="en-US" dirty="0"/>
              <a:t>                  Routines   </a:t>
            </a:r>
            <a:r>
              <a:rPr lang="en-US" sz="2000" dirty="0"/>
              <a:t>( 2-3 minutes )</a:t>
            </a:r>
          </a:p>
        </p:txBody>
      </p:sp>
      <p:sp>
        <p:nvSpPr>
          <p:cNvPr id="3" name="Content Placeholder 2">
            <a:extLst>
              <a:ext uri="{FF2B5EF4-FFF2-40B4-BE49-F238E27FC236}">
                <a16:creationId xmlns:a16="http://schemas.microsoft.com/office/drawing/2014/main" id="{400A6AC7-EE15-4A1F-A4AB-68D463DF27C9}"/>
              </a:ext>
            </a:extLst>
          </p:cNvPr>
          <p:cNvSpPr>
            <a:spLocks noGrp="1"/>
          </p:cNvSpPr>
          <p:nvPr>
            <p:ph idx="1"/>
          </p:nvPr>
        </p:nvSpPr>
        <p:spPr>
          <a:xfrm>
            <a:off x="875201" y="1400634"/>
            <a:ext cx="8946541" cy="4887624"/>
          </a:xfrm>
        </p:spPr>
        <p:txBody>
          <a:bodyPr>
            <a:normAutofit lnSpcReduction="10000"/>
          </a:bodyPr>
          <a:lstStyle/>
          <a:p>
            <a:r>
              <a:rPr lang="en-US" sz="2400" dirty="0" err="1"/>
              <a:t>Répondez</a:t>
            </a:r>
            <a:r>
              <a:rPr lang="en-US" sz="2400" dirty="0"/>
              <a:t> </a:t>
            </a:r>
            <a:r>
              <a:rPr lang="en-US" sz="2400" dirty="0" err="1"/>
              <a:t>en</a:t>
            </a:r>
            <a:r>
              <a:rPr lang="en-US" sz="2400" dirty="0"/>
              <a:t> phrases </a:t>
            </a:r>
            <a:r>
              <a:rPr lang="en-US" sz="2400" dirty="0" err="1"/>
              <a:t>complètes</a:t>
            </a:r>
            <a:r>
              <a:rPr lang="en-US" sz="2400" dirty="0"/>
              <a:t>:</a:t>
            </a:r>
          </a:p>
          <a:p>
            <a:pPr marL="0" indent="0">
              <a:buNone/>
            </a:pPr>
            <a:r>
              <a:rPr lang="en-US" sz="2400" dirty="0"/>
              <a:t>Answer in full-sentence responses:</a:t>
            </a:r>
          </a:p>
          <a:p>
            <a:r>
              <a:rPr lang="en-US" sz="3200" dirty="0"/>
              <a:t>Comment </a:t>
            </a:r>
            <a:r>
              <a:rPr lang="en-US" sz="3200" dirty="0" err="1"/>
              <a:t>ça</a:t>
            </a:r>
            <a:r>
              <a:rPr lang="en-US" sz="3200" dirty="0"/>
              <a:t> </a:t>
            </a:r>
            <a:r>
              <a:rPr lang="en-US" sz="3200" dirty="0" err="1"/>
              <a:t>va</a:t>
            </a:r>
            <a:r>
              <a:rPr lang="en-US" sz="3200" dirty="0"/>
              <a:t>?</a:t>
            </a:r>
          </a:p>
          <a:p>
            <a:r>
              <a:rPr lang="en-US" sz="3200" dirty="0"/>
              <a:t>Comment </a:t>
            </a:r>
            <a:r>
              <a:rPr lang="en-US" sz="3200" dirty="0" err="1"/>
              <a:t>t’appelles-tu</a:t>
            </a:r>
            <a:r>
              <a:rPr lang="en-US" sz="3200" dirty="0"/>
              <a:t>?</a:t>
            </a:r>
          </a:p>
          <a:p>
            <a:r>
              <a:rPr lang="en-US" sz="3200" dirty="0" err="1"/>
              <a:t>Quel</a:t>
            </a:r>
            <a:r>
              <a:rPr lang="en-US" sz="3200" dirty="0"/>
              <a:t> </a:t>
            </a:r>
            <a:r>
              <a:rPr lang="en-US" sz="3200" dirty="0" err="1"/>
              <a:t>âge</a:t>
            </a:r>
            <a:r>
              <a:rPr lang="en-US" sz="3200" dirty="0"/>
              <a:t> as-</a:t>
            </a:r>
            <a:r>
              <a:rPr lang="en-US" sz="3200" dirty="0" err="1"/>
              <a:t>tu</a:t>
            </a:r>
            <a:r>
              <a:rPr lang="en-US" sz="3200" dirty="0"/>
              <a:t>?</a:t>
            </a:r>
          </a:p>
          <a:p>
            <a:r>
              <a:rPr lang="en-US" sz="3200" dirty="0" err="1"/>
              <a:t>C’est</a:t>
            </a:r>
            <a:r>
              <a:rPr lang="en-US" sz="3200" dirty="0"/>
              <a:t> </a:t>
            </a:r>
            <a:r>
              <a:rPr lang="en-US" sz="3200" dirty="0" err="1"/>
              <a:t>quand</a:t>
            </a:r>
            <a:r>
              <a:rPr lang="en-US" sz="3200" dirty="0"/>
              <a:t> ta fête?</a:t>
            </a:r>
          </a:p>
          <a:p>
            <a:r>
              <a:rPr lang="en-US" sz="3200" dirty="0" err="1"/>
              <a:t>Quel</a:t>
            </a:r>
            <a:r>
              <a:rPr lang="en-US" sz="3200" dirty="0"/>
              <a:t> temps fait-il </a:t>
            </a:r>
            <a:r>
              <a:rPr lang="en-US" sz="3200" dirty="0" err="1"/>
              <a:t>aujourd’hui</a:t>
            </a:r>
            <a:r>
              <a:rPr lang="en-US" sz="3200" dirty="0"/>
              <a:t>?</a:t>
            </a:r>
          </a:p>
          <a:p>
            <a:r>
              <a:rPr lang="en-US" sz="3200" dirty="0"/>
              <a:t>Quelle </a:t>
            </a:r>
            <a:r>
              <a:rPr lang="en-US" sz="3200" dirty="0" err="1"/>
              <a:t>est</a:t>
            </a:r>
            <a:r>
              <a:rPr lang="en-US" sz="3200" dirty="0"/>
              <a:t> la date </a:t>
            </a:r>
            <a:r>
              <a:rPr lang="en-US" sz="3200" dirty="0" err="1"/>
              <a:t>aujourd’hui</a:t>
            </a:r>
            <a:r>
              <a:rPr lang="en-US" sz="3200" dirty="0"/>
              <a:t>?</a:t>
            </a:r>
          </a:p>
          <a:p>
            <a:r>
              <a:rPr lang="en-US" sz="1500" dirty="0"/>
              <a:t>Click on button on lower right-hand corner of this slide for the audio</a:t>
            </a:r>
            <a:r>
              <a:rPr lang="en-US" sz="3200" dirty="0"/>
              <a:t>.</a:t>
            </a:r>
          </a:p>
          <a:p>
            <a:endParaRPr lang="en-US" dirty="0"/>
          </a:p>
        </p:txBody>
      </p:sp>
      <p:pic>
        <p:nvPicPr>
          <p:cNvPr id="5" name="Video 4">
            <a:hlinkClick r:id="" action="ppaction://media"/>
            <a:extLst>
              <a:ext uri="{FF2B5EF4-FFF2-40B4-BE49-F238E27FC236}">
                <a16:creationId xmlns:a16="http://schemas.microsoft.com/office/drawing/2014/main" id="{0B8CCB34-8790-41D5-A3AE-9F9D56C1A4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75498341"/>
      </p:ext>
    </p:extLst>
  </p:cSld>
  <p:clrMapOvr>
    <a:masterClrMapping/>
  </p:clrMapOvr>
  <mc:AlternateContent xmlns:mc="http://schemas.openxmlformats.org/markup-compatibility/2006" xmlns:p14="http://schemas.microsoft.com/office/powerpoint/2010/main">
    <mc:Choice Requires="p14">
      <p:transition spd="slow" p14:dur="2000" advTm="33293"/>
    </mc:Choice>
    <mc:Fallback xmlns="">
      <p:transition spd="slow" advTm="3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06D0-80C0-4C5C-BEE4-82334A4A1BDD}"/>
              </a:ext>
            </a:extLst>
          </p:cNvPr>
          <p:cNvSpPr>
            <a:spLocks noGrp="1"/>
          </p:cNvSpPr>
          <p:nvPr>
            <p:ph type="title"/>
          </p:nvPr>
        </p:nvSpPr>
        <p:spPr/>
        <p:txBody>
          <a:bodyPr/>
          <a:lstStyle/>
          <a:p>
            <a:r>
              <a:rPr lang="en-US" dirty="0"/>
              <a:t>      Lecture/ Reading</a:t>
            </a:r>
            <a:r>
              <a:rPr lang="en-US" sz="2400" dirty="0"/>
              <a:t>: </a:t>
            </a:r>
            <a:r>
              <a:rPr lang="en-US" sz="2400" dirty="0" err="1"/>
              <a:t>Lisez</a:t>
            </a:r>
            <a:r>
              <a:rPr lang="en-US" sz="2400" dirty="0"/>
              <a:t>:</a:t>
            </a:r>
            <a:br>
              <a:rPr lang="en-US" sz="2400" dirty="0"/>
            </a:br>
            <a:r>
              <a:rPr lang="en-US" sz="2400" dirty="0"/>
              <a:t>              ‘</a:t>
            </a:r>
            <a:r>
              <a:rPr lang="en-US" sz="2400" dirty="0" err="1"/>
              <a:t>Chacun</a:t>
            </a:r>
            <a:r>
              <a:rPr lang="en-US" sz="2400" dirty="0"/>
              <a:t> son chapeau’  </a:t>
            </a:r>
            <a:r>
              <a:rPr lang="en-US" sz="1600" dirty="0"/>
              <a:t>deux </a:t>
            </a:r>
            <a:r>
              <a:rPr lang="en-US" sz="1600" dirty="0" err="1"/>
              <a:t>fois</a:t>
            </a:r>
            <a:r>
              <a:rPr lang="en-US" sz="1600" dirty="0"/>
              <a:t>.  </a:t>
            </a:r>
            <a:r>
              <a:rPr lang="en-US" sz="2400" dirty="0"/>
              <a:t>( 5 minutes )</a:t>
            </a:r>
            <a:br>
              <a:rPr lang="en-US" sz="2400" dirty="0"/>
            </a:br>
            <a:r>
              <a:rPr lang="en-US" sz="2400" dirty="0"/>
              <a:t>              The selection is found in the home learning package.</a:t>
            </a:r>
            <a:endParaRPr lang="en-US" sz="2000" dirty="0"/>
          </a:p>
        </p:txBody>
      </p:sp>
      <p:sp>
        <p:nvSpPr>
          <p:cNvPr id="3" name="Content Placeholder 2">
            <a:extLst>
              <a:ext uri="{FF2B5EF4-FFF2-40B4-BE49-F238E27FC236}">
                <a16:creationId xmlns:a16="http://schemas.microsoft.com/office/drawing/2014/main" id="{0433B77A-CEC8-4B65-BBE8-0CD6DAA70D89}"/>
              </a:ext>
            </a:extLst>
          </p:cNvPr>
          <p:cNvSpPr>
            <a:spLocks noGrp="1"/>
          </p:cNvSpPr>
          <p:nvPr>
            <p:ph idx="1"/>
          </p:nvPr>
        </p:nvSpPr>
        <p:spPr/>
        <p:txBody>
          <a:bodyPr/>
          <a:lstStyle/>
          <a:p>
            <a:pPr marL="0" indent="0">
              <a:buNone/>
            </a:pPr>
            <a:endParaRPr lang="en-US" dirty="0"/>
          </a:p>
        </p:txBody>
      </p:sp>
      <p:pic>
        <p:nvPicPr>
          <p:cNvPr id="6" name="Picture 5" descr="Books on a shelf">
            <a:extLst>
              <a:ext uri="{FF2B5EF4-FFF2-40B4-BE49-F238E27FC236}">
                <a16:creationId xmlns:a16="http://schemas.microsoft.com/office/drawing/2014/main" id="{3C0E6E7D-75E7-4118-80E4-E01A283BC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75" y="2052918"/>
            <a:ext cx="8145194" cy="3822902"/>
          </a:xfrm>
          <a:prstGeom prst="rect">
            <a:avLst/>
          </a:prstGeom>
        </p:spPr>
      </p:pic>
    </p:spTree>
    <p:extLst>
      <p:ext uri="{BB962C8B-B14F-4D97-AF65-F5344CB8AC3E}">
        <p14:creationId xmlns:p14="http://schemas.microsoft.com/office/powerpoint/2010/main" val="2807181133"/>
      </p:ext>
    </p:extLst>
  </p:cSld>
  <p:clrMapOvr>
    <a:masterClrMapping/>
  </p:clrMapOvr>
  <mc:AlternateContent xmlns:mc="http://schemas.openxmlformats.org/markup-compatibility/2006" xmlns:p14="http://schemas.microsoft.com/office/powerpoint/2010/main">
    <mc:Choice Requires="p14">
      <p:transition spd="slow" p14:dur="2000" advTm="57066"/>
    </mc:Choice>
    <mc:Fallback xmlns="">
      <p:transition spd="slow" advTm="570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FC55-E295-4ADB-A5CF-FFD8734FBF47}"/>
              </a:ext>
            </a:extLst>
          </p:cNvPr>
          <p:cNvSpPr>
            <a:spLocks noGrp="1"/>
          </p:cNvSpPr>
          <p:nvPr>
            <p:ph type="ctrTitle"/>
          </p:nvPr>
        </p:nvSpPr>
        <p:spPr>
          <a:xfrm>
            <a:off x="5606233" y="1447800"/>
            <a:ext cx="6323170" cy="1981200"/>
          </a:xfrm>
        </p:spPr>
        <p:txBody>
          <a:bodyPr>
            <a:normAutofit/>
          </a:bodyPr>
          <a:lstStyle/>
          <a:p>
            <a:pPr>
              <a:lnSpc>
                <a:spcPct val="90000"/>
              </a:lnSpc>
            </a:pPr>
            <a:r>
              <a:rPr lang="en-US" sz="3100" dirty="0" err="1"/>
              <a:t>Écoutez</a:t>
            </a:r>
            <a:r>
              <a:rPr lang="en-US" sz="3100" dirty="0"/>
              <a:t> et </a:t>
            </a:r>
            <a:r>
              <a:rPr lang="en-US" sz="3100" dirty="0" err="1"/>
              <a:t>chantez</a:t>
            </a:r>
            <a:r>
              <a:rPr lang="en-US" sz="3100" dirty="0"/>
              <a:t> la chanson</a:t>
            </a:r>
            <a:br>
              <a:rPr lang="en-US" sz="3100" dirty="0"/>
            </a:br>
            <a:r>
              <a:rPr lang="en-US" sz="3100" dirty="0"/>
              <a:t>        </a:t>
            </a:r>
            <a:r>
              <a:rPr lang="en-US" sz="1800" dirty="0"/>
              <a:t>Listen to and sing along to the song: </a:t>
            </a:r>
            <a:br>
              <a:rPr lang="en-US" sz="1800" dirty="0"/>
            </a:br>
            <a:r>
              <a:rPr lang="en-US" sz="1800" dirty="0"/>
              <a:t>                   ‘Les </a:t>
            </a:r>
            <a:r>
              <a:rPr lang="en-US" sz="1800" dirty="0" err="1"/>
              <a:t>vêtements</a:t>
            </a:r>
            <a:r>
              <a:rPr lang="en-US" sz="1800" dirty="0"/>
              <a:t> Alain le Lait”</a:t>
            </a:r>
            <a:br>
              <a:rPr lang="en-US" sz="1800" dirty="0"/>
            </a:br>
            <a:r>
              <a:rPr lang="en-US" sz="1800" dirty="0"/>
              <a:t>             </a:t>
            </a:r>
            <a:br>
              <a:rPr lang="en-US" sz="1800" dirty="0"/>
            </a:br>
            <a:r>
              <a:rPr lang="en-US" sz="1800" dirty="0"/>
              <a:t>                2 minutes approximately</a:t>
            </a:r>
          </a:p>
        </p:txBody>
      </p:sp>
      <p:sp>
        <p:nvSpPr>
          <p:cNvPr id="3" name="Subtitle 2">
            <a:extLst>
              <a:ext uri="{FF2B5EF4-FFF2-40B4-BE49-F238E27FC236}">
                <a16:creationId xmlns:a16="http://schemas.microsoft.com/office/drawing/2014/main" id="{B0AD221A-B868-4D79-A344-AAC1C3BC82A0}"/>
              </a:ext>
            </a:extLst>
          </p:cNvPr>
          <p:cNvSpPr>
            <a:spLocks noGrp="1"/>
          </p:cNvSpPr>
          <p:nvPr>
            <p:ph type="subTitle" idx="1"/>
          </p:nvPr>
        </p:nvSpPr>
        <p:spPr>
          <a:xfrm>
            <a:off x="5606233" y="4777380"/>
            <a:ext cx="6196561" cy="861420"/>
          </a:xfrm>
        </p:spPr>
        <p:txBody>
          <a:bodyPr>
            <a:normAutofit/>
          </a:bodyPr>
          <a:lstStyle/>
          <a:p>
            <a:r>
              <a:rPr lang="en-US" dirty="0"/>
              <a:t>          Search on </a:t>
            </a:r>
            <a:r>
              <a:rPr lang="en-US" dirty="0" err="1"/>
              <a:t>Youtube</a:t>
            </a:r>
            <a:r>
              <a:rPr lang="en-US" dirty="0"/>
              <a:t> :   </a:t>
            </a:r>
          </a:p>
          <a:p>
            <a:r>
              <a:rPr lang="en-US" dirty="0"/>
              <a:t>           Les </a:t>
            </a:r>
            <a:r>
              <a:rPr lang="en-US" dirty="0" err="1"/>
              <a:t>vêtements</a:t>
            </a:r>
            <a:r>
              <a:rPr lang="en-US" dirty="0"/>
              <a:t> Alain le lait</a:t>
            </a:r>
          </a:p>
        </p:txBody>
      </p:sp>
      <p:sp>
        <p:nvSpPr>
          <p:cNvPr id="13" name="Rectangle 12">
            <a:extLst>
              <a:ext uri="{FF2B5EF4-FFF2-40B4-BE49-F238E27FC236}">
                <a16:creationId xmlns:a16="http://schemas.microsoft.com/office/drawing/2014/main" id="{D2CCF678-F0AD-4A72-8B6B-AC284AF5B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4320057"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ackpack with skateboard and football">
            <a:extLst>
              <a:ext uri="{FF2B5EF4-FFF2-40B4-BE49-F238E27FC236}">
                <a16:creationId xmlns:a16="http://schemas.microsoft.com/office/drawing/2014/main" id="{8489D984-389B-46B6-8567-018789555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0014" y="965141"/>
            <a:ext cx="2368484" cy="2368484"/>
          </a:xfrm>
          <a:prstGeom prst="rect">
            <a:avLst/>
          </a:prstGeom>
          <a:effectLst/>
        </p:spPr>
      </p:pic>
    </p:spTree>
    <p:extLst>
      <p:ext uri="{BB962C8B-B14F-4D97-AF65-F5344CB8AC3E}">
        <p14:creationId xmlns:p14="http://schemas.microsoft.com/office/powerpoint/2010/main" val="122702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2DD8-1883-4AE3-92B7-08ED798CF4D9}"/>
              </a:ext>
            </a:extLst>
          </p:cNvPr>
          <p:cNvSpPr>
            <a:spLocks noGrp="1"/>
          </p:cNvSpPr>
          <p:nvPr>
            <p:ph type="title"/>
          </p:nvPr>
        </p:nvSpPr>
        <p:spPr/>
        <p:txBody>
          <a:bodyPr/>
          <a:lstStyle/>
          <a:p>
            <a:r>
              <a:rPr lang="en-US" dirty="0" err="1"/>
              <a:t>Ecriture</a:t>
            </a:r>
            <a:r>
              <a:rPr lang="en-US" dirty="0"/>
              <a:t>/Writing: </a:t>
            </a:r>
            <a:r>
              <a:rPr lang="en-US" sz="2000" dirty="0"/>
              <a:t>Write a sentence for each word below on a separate sheet of paper. See the example.  (10 minutes)</a:t>
            </a:r>
          </a:p>
        </p:txBody>
      </p:sp>
      <p:sp>
        <p:nvSpPr>
          <p:cNvPr id="3" name="Content Placeholder 2">
            <a:extLst>
              <a:ext uri="{FF2B5EF4-FFF2-40B4-BE49-F238E27FC236}">
                <a16:creationId xmlns:a16="http://schemas.microsoft.com/office/drawing/2014/main" id="{7ED3C535-BEEF-404C-9F39-D849BDC9A94B}"/>
              </a:ext>
            </a:extLst>
          </p:cNvPr>
          <p:cNvSpPr>
            <a:spLocks noGrp="1"/>
          </p:cNvSpPr>
          <p:nvPr>
            <p:ph idx="1"/>
          </p:nvPr>
        </p:nvSpPr>
        <p:spPr>
          <a:xfrm>
            <a:off x="1103312" y="2052918"/>
            <a:ext cx="10606467" cy="4195481"/>
          </a:xfrm>
        </p:spPr>
        <p:txBody>
          <a:bodyPr>
            <a:normAutofit/>
          </a:bodyPr>
          <a:lstStyle/>
          <a:p>
            <a:r>
              <a:rPr lang="en-US" sz="2400" dirty="0"/>
              <a:t>Example: manteau: </a:t>
            </a:r>
            <a:r>
              <a:rPr lang="en-US" sz="2400" dirty="0" err="1"/>
              <a:t>Où</a:t>
            </a:r>
            <a:r>
              <a:rPr lang="en-US" sz="2400" dirty="0"/>
              <a:t> </a:t>
            </a:r>
            <a:r>
              <a:rPr lang="en-US" sz="2400" dirty="0" err="1"/>
              <a:t>est</a:t>
            </a:r>
            <a:r>
              <a:rPr lang="en-US" sz="2400" dirty="0"/>
              <a:t> </a:t>
            </a:r>
            <a:r>
              <a:rPr lang="en-US" sz="2400" dirty="0" err="1"/>
              <a:t>mon</a:t>
            </a:r>
            <a:r>
              <a:rPr lang="en-US" sz="2400" dirty="0"/>
              <a:t> manteau?</a:t>
            </a:r>
          </a:p>
          <a:p>
            <a:endParaRPr lang="en-US" sz="2400" dirty="0"/>
          </a:p>
          <a:p>
            <a:r>
              <a:rPr lang="en-US" sz="2400" dirty="0"/>
              <a:t>Boucle </a:t>
            </a:r>
            <a:r>
              <a:rPr lang="en-US" sz="2400" dirty="0" err="1"/>
              <a:t>d’oreille</a:t>
            </a:r>
            <a:r>
              <a:rPr lang="en-US" sz="2400" dirty="0"/>
              <a:t>:</a:t>
            </a:r>
          </a:p>
          <a:p>
            <a:endParaRPr lang="en-US" sz="2400" dirty="0"/>
          </a:p>
          <a:p>
            <a:r>
              <a:rPr lang="en-US" sz="2400" u="sng" dirty="0" err="1"/>
              <a:t>chandail</a:t>
            </a:r>
            <a:r>
              <a:rPr lang="en-US" sz="2400" u="sng" dirty="0"/>
              <a:t>:</a:t>
            </a:r>
          </a:p>
          <a:p>
            <a:endParaRPr lang="en-US" sz="2400" dirty="0"/>
          </a:p>
          <a:p>
            <a:r>
              <a:rPr lang="en-US" sz="2400" u="sng" dirty="0"/>
              <a:t>bas:</a:t>
            </a:r>
          </a:p>
        </p:txBody>
      </p:sp>
    </p:spTree>
    <p:extLst>
      <p:ext uri="{BB962C8B-B14F-4D97-AF65-F5344CB8AC3E}">
        <p14:creationId xmlns:p14="http://schemas.microsoft.com/office/powerpoint/2010/main" val="1456256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494</TotalTime>
  <Words>672</Words>
  <Application>Microsoft Office PowerPoint</Application>
  <PresentationFormat>Widescreen</PresentationFormat>
  <Paragraphs>54</Paragraphs>
  <Slides>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 3</vt:lpstr>
      <vt:lpstr>Ion</vt:lpstr>
      <vt:lpstr>                  Instructions</vt:lpstr>
      <vt:lpstr>      Rechauffement: FLORA et Révision de vocabulaire                    Warm up: FLORA and vocabulary review                    Approximately 40 minutes </vt:lpstr>
      <vt:lpstr> Message du jour          5 minutes</vt:lpstr>
      <vt:lpstr>Les sons:   “i”   ‘o’    ‘a’     ‘é’       (5 minutes) Pratiquez ces sons. Practice these sounds  by reading the sentences aloud three times each.   </vt:lpstr>
      <vt:lpstr>                  Routines   ( 2-3 minutes )</vt:lpstr>
      <vt:lpstr>      Lecture/ Reading: Lisez:               ‘Chacun son chapeau’  deux fois.  ( 5 minutes )               The selection is found in the home learning package.</vt:lpstr>
      <vt:lpstr>Écoutez et chantez la chanson         Listen to and sing along to the song:                     ‘Les vêtements Alain le Lait”                               2 minutes approximately</vt:lpstr>
      <vt:lpstr>Ecriture/Writing: Write a sentence for each word below on a separate sheet of paper. See the example.  (10 minutes)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Message du jour</dc:title>
  <dc:creator>Thompson, Phillip (ASD-N)</dc:creator>
  <cp:lastModifiedBy>Thompson, Phillip (ASD-N)</cp:lastModifiedBy>
  <cp:revision>166</cp:revision>
  <cp:lastPrinted>2022-01-27T05:14:36Z</cp:lastPrinted>
  <dcterms:created xsi:type="dcterms:W3CDTF">2021-09-23T10:41:36Z</dcterms:created>
  <dcterms:modified xsi:type="dcterms:W3CDTF">2022-01-28T00:41:45Z</dcterms:modified>
</cp:coreProperties>
</file>